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tiff" ContentType="image/tiff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7" r:id="rId15"/>
    <p:sldId id="279" r:id="rId16"/>
    <p:sldId id="280" r:id="rId17"/>
    <p:sldId id="281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83" r:id="rId26"/>
    <p:sldId id="282" r:id="rId27"/>
    <p:sldId id="276" r:id="rId28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C2D7ED"/>
        </a:solidFill>
        <a:effectLst/>
        <a:uFillTx/>
        <a:latin typeface="+mn-lt"/>
        <a:ea typeface="+mn-ea"/>
        <a:cs typeface="+mn-cs"/>
        <a:sym typeface="FZQingKeBenYueSongS-R-GB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C2D7ED"/>
        </a:solidFill>
        <a:effectLst/>
        <a:uFillTx/>
        <a:latin typeface="+mn-lt"/>
        <a:ea typeface="+mn-ea"/>
        <a:cs typeface="+mn-cs"/>
        <a:sym typeface="FZQingKeBenYueSongS-R-GB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C2D7ED"/>
        </a:solidFill>
        <a:effectLst/>
        <a:uFillTx/>
        <a:latin typeface="+mn-lt"/>
        <a:ea typeface="+mn-ea"/>
        <a:cs typeface="+mn-cs"/>
        <a:sym typeface="FZQingKeBenYueSongS-R-GB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C2D7ED"/>
        </a:solidFill>
        <a:effectLst/>
        <a:uFillTx/>
        <a:latin typeface="+mn-lt"/>
        <a:ea typeface="+mn-ea"/>
        <a:cs typeface="+mn-cs"/>
        <a:sym typeface="FZQingKeBenYueSongS-R-GB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C2D7ED"/>
        </a:solidFill>
        <a:effectLst/>
        <a:uFillTx/>
        <a:latin typeface="+mn-lt"/>
        <a:ea typeface="+mn-ea"/>
        <a:cs typeface="+mn-cs"/>
        <a:sym typeface="FZQingKeBenYueSongS-R-GB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C2D7ED"/>
        </a:solidFill>
        <a:effectLst/>
        <a:uFillTx/>
        <a:latin typeface="+mn-lt"/>
        <a:ea typeface="+mn-ea"/>
        <a:cs typeface="+mn-cs"/>
        <a:sym typeface="FZQingKeBenYueSongS-R-GB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C2D7ED"/>
        </a:solidFill>
        <a:effectLst/>
        <a:uFillTx/>
        <a:latin typeface="+mn-lt"/>
        <a:ea typeface="+mn-ea"/>
        <a:cs typeface="+mn-cs"/>
        <a:sym typeface="FZQingKeBenYueSongS-R-GB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C2D7ED"/>
        </a:solidFill>
        <a:effectLst/>
        <a:uFillTx/>
        <a:latin typeface="+mn-lt"/>
        <a:ea typeface="+mn-ea"/>
        <a:cs typeface="+mn-cs"/>
        <a:sym typeface="FZQingKeBenYueSongS-R-GB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C2D7ED"/>
        </a:solidFill>
        <a:effectLst/>
        <a:uFillTx/>
        <a:latin typeface="+mn-lt"/>
        <a:ea typeface="+mn-ea"/>
        <a:cs typeface="+mn-cs"/>
        <a:sym typeface="FZQingKeBenYueSongS-R-GB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383"/>
    <p:restoredTop sz="94599"/>
  </p:normalViewPr>
  <p:slideViewPr>
    <p:cSldViewPr snapToGrid="0" snapToObjects="1">
      <p:cViewPr>
        <p:scale>
          <a:sx n="70" d="100"/>
          <a:sy n="70" d="100"/>
        </p:scale>
        <p:origin x="2304" y="3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6" name="Shape 126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16427933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421176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与副标题">
    <p:bg>
      <p:bgPr>
        <a:solidFill>
          <a:srgbClr val="CEDF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/>
        </p:nvSpPr>
        <p:spPr>
          <a:xfrm>
            <a:off x="2853928" y="1228328"/>
            <a:ext cx="7296944" cy="7296944"/>
          </a:xfrm>
          <a:prstGeom prst="ellipse">
            <a:avLst/>
          </a:prstGeom>
          <a:solidFill>
            <a:srgbClr val="2C323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3A4149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" name="Shape 12"/>
          <p:cNvSpPr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rgbClr val="CEDFF1"/>
                </a:solidFill>
              </a:defRPr>
            </a:lvl1pPr>
          </a:lstStyle>
          <a:p>
            <a:r>
              <a:t>标题文本</a:t>
            </a:r>
          </a:p>
        </p:txBody>
      </p:sp>
      <p:sp>
        <p:nvSpPr>
          <p:cNvPr id="13" name="Shape 13"/>
          <p:cNvSpPr>
            <a:spLocks noGrp="1"/>
          </p:cNvSpPr>
          <p:nvPr>
            <p:ph type="body" sz="quarter" idx="1"/>
          </p:nvPr>
        </p:nvSpPr>
        <p:spPr>
          <a:xfrm>
            <a:off x="1270000" y="503555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 marL="0" indent="228600" algn="ctr">
              <a:spcBef>
                <a:spcPts val="0"/>
              </a:spcBef>
              <a:buSzTx/>
              <a:buNone/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marL="0" indent="457200" algn="ctr">
              <a:spcBef>
                <a:spcPts val="0"/>
              </a:spcBef>
              <a:buSzTx/>
              <a:buNone/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marL="0" indent="685800" algn="ctr">
              <a:spcBef>
                <a:spcPts val="0"/>
              </a:spcBef>
              <a:buSzTx/>
              <a:buNone/>
              <a:defRPr sz="3200">
                <a:solidFill>
                  <a:srgbClr val="CEDFF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marL="0" indent="914400" algn="ctr">
              <a:spcBef>
                <a:spcPts val="0"/>
              </a:spcBef>
              <a:buSzTx/>
              <a:buNone/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4" name="Shape 1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引文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>
            <a:spLocks noGrp="1"/>
          </p:cNvSpPr>
          <p:nvPr>
            <p:ph type="body" sz="quarter" idx="13"/>
          </p:nvPr>
        </p:nvSpPr>
        <p:spPr>
          <a:xfrm>
            <a:off x="1270000" y="6362700"/>
            <a:ext cx="10464800" cy="4699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95" name="Shape 95"/>
          <p:cNvSpPr>
            <a:spLocks noGrp="1"/>
          </p:cNvSpPr>
          <p:nvPr>
            <p:ph type="body" sz="quarter" idx="14"/>
          </p:nvPr>
        </p:nvSpPr>
        <p:spPr>
          <a:xfrm>
            <a:off x="1270000" y="4222750"/>
            <a:ext cx="10464800" cy="7747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“在此键入引文。”</a:t>
            </a:r>
          </a:p>
        </p:txBody>
      </p:sp>
      <p:sp>
        <p:nvSpPr>
          <p:cNvPr id="96" name="Shape 9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4" name="Shape 10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bg>
      <p:bgPr>
        <a:solidFill>
          <a:srgbClr val="C3D7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封面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>
            <a:spLocks noGrp="1"/>
          </p:cNvSpPr>
          <p:nvPr>
            <p:ph type="title"/>
          </p:nvPr>
        </p:nvSpPr>
        <p:spPr>
          <a:xfrm>
            <a:off x="392363" y="4065807"/>
            <a:ext cx="12208258" cy="1109925"/>
          </a:xfrm>
          <a:prstGeom prst="rect">
            <a:avLst/>
          </a:prstGeom>
        </p:spPr>
        <p:txBody>
          <a:bodyPr lIns="65023" tIns="65023" rIns="65023" bIns="65023" anchor="b"/>
          <a:lstStyle>
            <a:lvl1pPr defTabSz="1300480">
              <a:lnSpc>
                <a:spcPct val="90000"/>
              </a:lnSpc>
              <a:defRPr sz="5600">
                <a:solidFill>
                  <a:srgbClr val="FFFFFF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标题文本</a:t>
            </a:r>
          </a:p>
        </p:txBody>
      </p:sp>
      <p:sp>
        <p:nvSpPr>
          <p:cNvPr id="119" name="Shape 119"/>
          <p:cNvSpPr>
            <a:spLocks noGrp="1"/>
          </p:cNvSpPr>
          <p:nvPr>
            <p:ph type="sldNum" sz="quarter" idx="2"/>
          </p:nvPr>
        </p:nvSpPr>
        <p:spPr>
          <a:xfrm>
            <a:off x="6285653" y="8779792"/>
            <a:ext cx="3034455" cy="520701"/>
          </a:xfrm>
          <a:prstGeom prst="rect">
            <a:avLst/>
          </a:prstGeom>
        </p:spPr>
        <p:txBody>
          <a:bodyPr lIns="65023" tIns="65023" rIns="65023" bIns="65023" anchor="ctr"/>
          <a:lstStyle>
            <a:lvl1pPr algn="r" defTabSz="1300480"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水平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>
            <a:spLocks noGrp="1"/>
          </p:cNvSpPr>
          <p:nvPr>
            <p:ph type="pic" idx="13"/>
          </p:nvPr>
        </p:nvSpPr>
        <p:spPr>
          <a:xfrm>
            <a:off x="1606550" y="635000"/>
            <a:ext cx="9779000" cy="59182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2" name="Shape 22"/>
          <p:cNvSpPr>
            <a:spLocks noGrp="1"/>
          </p:cNvSpPr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rgbClr val="C2D7ED"/>
                </a:solidFill>
              </a:defRPr>
            </a:lvl1pPr>
          </a:lstStyle>
          <a:p>
            <a:r>
              <a:t>标题文本</a:t>
            </a:r>
          </a:p>
        </p:txBody>
      </p:sp>
      <p:sp>
        <p:nvSpPr>
          <p:cNvPr id="23" name="Shape 23"/>
          <p:cNvSpPr>
            <a:spLocks noGrp="1"/>
          </p:cNvSpPr>
          <p:nvPr>
            <p:ph type="body" sz="quarter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 marL="0" indent="228600" algn="ctr">
              <a:spcBef>
                <a:spcPts val="0"/>
              </a:spcBef>
              <a:buSzTx/>
              <a:buNone/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marL="0" indent="457200" algn="ctr">
              <a:spcBef>
                <a:spcPts val="0"/>
              </a:spcBef>
              <a:buSzTx/>
              <a:buNone/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marL="0" indent="685800" algn="ctr">
              <a:spcBef>
                <a:spcPts val="0"/>
              </a:spcBef>
              <a:buSzTx/>
              <a:buNone/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marL="0" indent="914400" algn="ctr">
              <a:spcBef>
                <a:spcPts val="0"/>
              </a:spcBef>
              <a:buSzTx/>
              <a:buNone/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4" name="Shape 24"/>
          <p:cNvSpPr>
            <a:spLocks noGrp="1"/>
          </p:cNvSpPr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 - 居中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>
            <a:spLocks noGrp="1"/>
          </p:cNvSpPr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2D7ED"/>
                </a:solidFill>
              </a:defRPr>
            </a:lvl1pPr>
          </a:lstStyle>
          <a:p>
            <a:r>
              <a:t>标题文本</a:t>
            </a:r>
          </a:p>
        </p:txBody>
      </p:sp>
      <p:sp>
        <p:nvSpPr>
          <p:cNvPr id="32" name="Shape 3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垂直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>
            <a:spLocks noGrp="1"/>
          </p:cNvSpPr>
          <p:nvPr>
            <p:ph type="pic" sz="half" idx="13"/>
          </p:nvPr>
        </p:nvSpPr>
        <p:spPr>
          <a:xfrm>
            <a:off x="6718300" y="635000"/>
            <a:ext cx="5334000" cy="8229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40" name="Shape 40"/>
          <p:cNvSpPr>
            <a:spLocks noGrp="1"/>
          </p:cNvSpPr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rgbClr val="3A4149"/>
                </a:solidFill>
              </a:defRPr>
            </a:lvl1pPr>
          </a:lstStyle>
          <a:p>
            <a:r>
              <a:t>标题文本</a:t>
            </a:r>
          </a:p>
        </p:txBody>
      </p:sp>
      <p:sp>
        <p:nvSpPr>
          <p:cNvPr id="41" name="Shape 41"/>
          <p:cNvSpPr>
            <a:spLocks noGrp="1"/>
          </p:cNvSpPr>
          <p:nvPr>
            <p:ph type="body" sz="quarter" idx="1"/>
          </p:nvPr>
        </p:nvSpPr>
        <p:spPr>
          <a:xfrm>
            <a:off x="952500" y="4762500"/>
            <a:ext cx="5334000" cy="4102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 marL="0" indent="228600" algn="ctr">
              <a:spcBef>
                <a:spcPts val="0"/>
              </a:spcBef>
              <a:buSzTx/>
              <a:buNone/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marL="0" indent="457200" algn="ctr">
              <a:spcBef>
                <a:spcPts val="0"/>
              </a:spcBef>
              <a:buSzTx/>
              <a:buNone/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marL="0" indent="685800" algn="ctr">
              <a:spcBef>
                <a:spcPts val="0"/>
              </a:spcBef>
              <a:buSzTx/>
              <a:buNone/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marL="0" indent="914400" algn="ctr">
              <a:spcBef>
                <a:spcPts val="0"/>
              </a:spcBef>
              <a:buSzTx/>
              <a:buNone/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2" name="Shape 4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 - 顶部对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50" name="Shape 5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项目符号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2D7ED"/>
                </a:solidFill>
              </a:defRPr>
            </a:lvl1pPr>
          </a:lstStyle>
          <a:p>
            <a:r>
              <a:t>标题文本</a:t>
            </a:r>
          </a:p>
        </p:txBody>
      </p:sp>
      <p:sp>
        <p:nvSpPr>
          <p:cNvPr id="58" name="Shape 58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9" name="Shape 5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、项目符号与照片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>
            <a:spLocks noGrp="1"/>
          </p:cNvSpPr>
          <p:nvPr>
            <p:ph type="pic" sz="half" idx="13"/>
          </p:nvPr>
        </p:nvSpPr>
        <p:spPr>
          <a:xfrm>
            <a:off x="6718300" y="26035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7" name="Shape 6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2D7ED"/>
                </a:solidFill>
              </a:defRPr>
            </a:lvl1pPr>
          </a:lstStyle>
          <a:p>
            <a:r>
              <a:t>标题文本</a:t>
            </a:r>
          </a:p>
        </p:txBody>
      </p:sp>
      <p:sp>
        <p:nvSpPr>
          <p:cNvPr id="68" name="Shape 68"/>
          <p:cNvSpPr>
            <a:spLocks noGrp="1"/>
          </p:cNvSpPr>
          <p:nvPr>
            <p:ph type="body" sz="half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50000"/>
              </a:lnSpc>
              <a:spcBef>
                <a:spcPts val="3200"/>
              </a:spcBef>
              <a:defRPr sz="2800"/>
            </a:lvl1pPr>
            <a:lvl2pPr marL="685800" indent="-342900">
              <a:lnSpc>
                <a:spcPct val="50000"/>
              </a:lnSpc>
              <a:spcBef>
                <a:spcPts val="3200"/>
              </a:spcBef>
              <a:defRPr sz="2800"/>
            </a:lvl2pPr>
            <a:lvl3pPr marL="1028700" indent="-342900">
              <a:lnSpc>
                <a:spcPct val="50000"/>
              </a:lnSpc>
              <a:spcBef>
                <a:spcPts val="3200"/>
              </a:spcBef>
              <a:defRPr sz="2800"/>
            </a:lvl3pPr>
            <a:lvl4pPr marL="1371600" indent="-342900">
              <a:lnSpc>
                <a:spcPct val="50000"/>
              </a:lnSpc>
              <a:spcBef>
                <a:spcPts val="3200"/>
              </a:spcBef>
              <a:defRPr sz="2800"/>
            </a:lvl4pPr>
            <a:lvl5pPr marL="1714500" indent="-342900">
              <a:lnSpc>
                <a:spcPct val="50000"/>
              </a:lnSpc>
              <a:spcBef>
                <a:spcPts val="3200"/>
              </a:spcBef>
              <a:defRPr sz="28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69" name="Shape 6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项目符号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>
            <a:spLocks noGrp="1"/>
          </p:cNvSpPr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7" name="Shape 7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3 联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>
            <a:spLocks noGrp="1"/>
          </p:cNvSpPr>
          <p:nvPr>
            <p:ph type="pic" sz="quarter" idx="13"/>
          </p:nvPr>
        </p:nvSpPr>
        <p:spPr>
          <a:xfrm>
            <a:off x="6718300" y="50927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Shape 85"/>
          <p:cNvSpPr>
            <a:spLocks noGrp="1"/>
          </p:cNvSpPr>
          <p:nvPr>
            <p:ph type="pic" sz="quarter" idx="14"/>
          </p:nvPr>
        </p:nvSpPr>
        <p:spPr>
          <a:xfrm>
            <a:off x="6724518" y="889000"/>
            <a:ext cx="5334001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hape 86"/>
          <p:cNvSpPr>
            <a:spLocks noGrp="1"/>
          </p:cNvSpPr>
          <p:nvPr>
            <p:ph type="pic" sz="half" idx="15"/>
          </p:nvPr>
        </p:nvSpPr>
        <p:spPr>
          <a:xfrm>
            <a:off x="952500" y="889000"/>
            <a:ext cx="5334000" cy="7975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7" name="Shape 8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A41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标题文本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xStyles>
    <p:title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ln>
            <a:noFill/>
          </a:ln>
          <a:solidFill>
            <a:srgbClr val="C3D7ED"/>
          </a:solidFill>
          <a:uFillTx/>
          <a:latin typeface="+mn-lt"/>
          <a:ea typeface="+mn-ea"/>
          <a:cs typeface="+mn-cs"/>
          <a:sym typeface="FZQingKeBenYueSongS-R-GB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ln>
            <a:noFill/>
          </a:ln>
          <a:solidFill>
            <a:srgbClr val="C3D7ED"/>
          </a:solidFill>
          <a:uFillTx/>
          <a:latin typeface="+mn-lt"/>
          <a:ea typeface="+mn-ea"/>
          <a:cs typeface="+mn-cs"/>
          <a:sym typeface="FZQingKeBenYueSongS-R-GB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ln>
            <a:noFill/>
          </a:ln>
          <a:solidFill>
            <a:srgbClr val="C3D7ED"/>
          </a:solidFill>
          <a:uFillTx/>
          <a:latin typeface="+mn-lt"/>
          <a:ea typeface="+mn-ea"/>
          <a:cs typeface="+mn-cs"/>
          <a:sym typeface="FZQingKeBenYueSongS-R-GB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ln>
            <a:noFill/>
          </a:ln>
          <a:solidFill>
            <a:srgbClr val="C3D7ED"/>
          </a:solidFill>
          <a:uFillTx/>
          <a:latin typeface="+mn-lt"/>
          <a:ea typeface="+mn-ea"/>
          <a:cs typeface="+mn-cs"/>
          <a:sym typeface="FZQingKeBenYueSongS-R-GB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ln>
            <a:noFill/>
          </a:ln>
          <a:solidFill>
            <a:srgbClr val="C3D7ED"/>
          </a:solidFill>
          <a:uFillTx/>
          <a:latin typeface="+mn-lt"/>
          <a:ea typeface="+mn-ea"/>
          <a:cs typeface="+mn-cs"/>
          <a:sym typeface="FZQingKeBenYueSongS-R-GB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ln>
            <a:noFill/>
          </a:ln>
          <a:solidFill>
            <a:srgbClr val="C3D7ED"/>
          </a:solidFill>
          <a:uFillTx/>
          <a:latin typeface="+mn-lt"/>
          <a:ea typeface="+mn-ea"/>
          <a:cs typeface="+mn-cs"/>
          <a:sym typeface="FZQingKeBenYueSongS-R-GB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ln>
            <a:noFill/>
          </a:ln>
          <a:solidFill>
            <a:srgbClr val="C3D7ED"/>
          </a:solidFill>
          <a:uFillTx/>
          <a:latin typeface="+mn-lt"/>
          <a:ea typeface="+mn-ea"/>
          <a:cs typeface="+mn-cs"/>
          <a:sym typeface="FZQingKeBenYueSongS-R-GB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ln>
            <a:noFill/>
          </a:ln>
          <a:solidFill>
            <a:srgbClr val="C3D7ED"/>
          </a:solidFill>
          <a:uFillTx/>
          <a:latin typeface="+mn-lt"/>
          <a:ea typeface="+mn-ea"/>
          <a:cs typeface="+mn-cs"/>
          <a:sym typeface="FZQingKeBenYueSongS-R-GB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ln>
            <a:noFill/>
          </a:ln>
          <a:solidFill>
            <a:srgbClr val="C3D7ED"/>
          </a:solidFill>
          <a:uFillTx/>
          <a:latin typeface="+mn-lt"/>
          <a:ea typeface="+mn-ea"/>
          <a:cs typeface="+mn-cs"/>
          <a:sym typeface="FZQingKeBenYueSongS-R-GB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3A4149"/>
          </a:solidFill>
          <a:uFillTx/>
          <a:latin typeface="+mn-lt"/>
          <a:ea typeface="+mn-ea"/>
          <a:cs typeface="+mn-cs"/>
          <a:sym typeface="FZQingKeBenYueSongS-R-GB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3A4149"/>
          </a:solidFill>
          <a:uFillTx/>
          <a:latin typeface="+mn-lt"/>
          <a:ea typeface="+mn-ea"/>
          <a:cs typeface="+mn-cs"/>
          <a:sym typeface="FZQingKeBenYueSongS-R-GB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3A4149"/>
          </a:solidFill>
          <a:uFillTx/>
          <a:latin typeface="+mn-lt"/>
          <a:ea typeface="+mn-ea"/>
          <a:cs typeface="+mn-cs"/>
          <a:sym typeface="FZQingKeBenYueSongS-R-GB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3A4149"/>
          </a:solidFill>
          <a:uFillTx/>
          <a:latin typeface="+mn-lt"/>
          <a:ea typeface="+mn-ea"/>
          <a:cs typeface="+mn-cs"/>
          <a:sym typeface="FZQingKeBenYueSongS-R-GB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3A4149"/>
          </a:solidFill>
          <a:uFillTx/>
          <a:latin typeface="+mn-lt"/>
          <a:ea typeface="+mn-ea"/>
          <a:cs typeface="+mn-cs"/>
          <a:sym typeface="FZQingKeBenYueSongS-R-GB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3A4149"/>
          </a:solidFill>
          <a:uFillTx/>
          <a:latin typeface="+mn-lt"/>
          <a:ea typeface="+mn-ea"/>
          <a:cs typeface="+mn-cs"/>
          <a:sym typeface="FZQingKeBenYueSongS-R-GB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3A4149"/>
          </a:solidFill>
          <a:uFillTx/>
          <a:latin typeface="+mn-lt"/>
          <a:ea typeface="+mn-ea"/>
          <a:cs typeface="+mn-cs"/>
          <a:sym typeface="FZQingKeBenYueSongS-R-GB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3A4149"/>
          </a:solidFill>
          <a:uFillTx/>
          <a:latin typeface="+mn-lt"/>
          <a:ea typeface="+mn-ea"/>
          <a:cs typeface="+mn-cs"/>
          <a:sym typeface="FZQingKeBenYueSongS-R-GB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3A4149"/>
          </a:solidFill>
          <a:uFillTx/>
          <a:latin typeface="+mn-lt"/>
          <a:ea typeface="+mn-ea"/>
          <a:cs typeface="+mn-cs"/>
          <a:sym typeface="FZQingKeBenYueSongS-R-GB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1.png"/><Relationship Id="rId3" Type="http://schemas.openxmlformats.org/officeDocument/2006/relationships/image" Target="../media/image12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3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4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5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9.png"/><Relationship Id="rId12" Type="http://schemas.openxmlformats.org/officeDocument/2006/relationships/image" Target="../media/image30.png"/><Relationship Id="rId13" Type="http://schemas.openxmlformats.org/officeDocument/2006/relationships/image" Target="../media/image31.png"/><Relationship Id="rId14" Type="http://schemas.openxmlformats.org/officeDocument/2006/relationships/image" Target="../media/image32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26.png"/><Relationship Id="rId9" Type="http://schemas.openxmlformats.org/officeDocument/2006/relationships/image" Target="../media/image27.png"/><Relationship Id="rId10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4.jp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.gi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/>
          <p:nvPr/>
        </p:nvSpPr>
        <p:spPr>
          <a:xfrm>
            <a:off x="2158826" y="533226"/>
            <a:ext cx="8687148" cy="8687148"/>
          </a:xfrm>
          <a:prstGeom prst="ellipse">
            <a:avLst/>
          </a:prstGeom>
          <a:solidFill>
            <a:srgbClr val="3A414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3A4149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9" name="Shape 129"/>
          <p:cNvSpPr>
            <a:spLocks noGrp="1"/>
          </p:cNvSpPr>
          <p:nvPr>
            <p:ph type="title" idx="4294967295"/>
          </p:nvPr>
        </p:nvSpPr>
        <p:spPr>
          <a:xfrm>
            <a:off x="1270000" y="2736453"/>
            <a:ext cx="10464800" cy="2508647"/>
          </a:xfrm>
          <a:prstGeom prst="rect">
            <a:avLst/>
          </a:prstGeom>
        </p:spPr>
        <p:txBody>
          <a:bodyPr anchor="b">
            <a:normAutofit fontScale="90000"/>
          </a:bodyPr>
          <a:lstStyle/>
          <a:p>
            <a:pPr>
              <a:defRPr sz="8000">
                <a:solidFill>
                  <a:srgbClr val="C2D7ED"/>
                </a:solidFill>
              </a:defRPr>
            </a:pPr>
            <a:r>
              <a:t>聚石塔</a:t>
            </a:r>
          </a:p>
          <a:p>
            <a:pPr>
              <a:defRPr sz="8000">
                <a:solidFill>
                  <a:srgbClr val="C2D7ED"/>
                </a:solidFill>
              </a:defRPr>
            </a:pPr>
            <a:r>
              <a:t>海量容器运维平台</a:t>
            </a:r>
          </a:p>
        </p:txBody>
      </p:sp>
      <p:sp>
        <p:nvSpPr>
          <p:cNvPr id="130" name="Shape 130"/>
          <p:cNvSpPr/>
          <p:nvPr/>
        </p:nvSpPr>
        <p:spPr>
          <a:xfrm>
            <a:off x="5073650" y="6292850"/>
            <a:ext cx="3314701" cy="596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王晨纯（沐剑）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fill="hold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A41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/>
          <p:nvPr/>
        </p:nvSpPr>
        <p:spPr>
          <a:xfrm>
            <a:off x="-3299580" y="-16674370"/>
            <a:ext cx="19603960" cy="19603959"/>
          </a:xfrm>
          <a:prstGeom prst="ellipse">
            <a:avLst/>
          </a:prstGeom>
          <a:solidFill>
            <a:srgbClr val="C3D7E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3A4149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20" name="Shape 320"/>
          <p:cNvSpPr/>
          <p:nvPr/>
        </p:nvSpPr>
        <p:spPr>
          <a:xfrm>
            <a:off x="4540250" y="890297"/>
            <a:ext cx="3924301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solidFill>
                  <a:srgbClr val="3A4149"/>
                </a:solidFill>
              </a:defRPr>
            </a:lvl1pPr>
          </a:lstStyle>
          <a:p>
            <a:r>
              <a:t>统一接入层</a:t>
            </a:r>
          </a:p>
        </p:txBody>
      </p:sp>
      <p:pic>
        <p:nvPicPr>
          <p:cNvPr id="321" name="域名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19200" y="3530600"/>
            <a:ext cx="1270000" cy="1270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22" name="健康度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223500" y="4686300"/>
            <a:ext cx="1270000" cy="1270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23" name="安全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19200" y="6117105"/>
            <a:ext cx="1270000" cy="127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24" name="负载均衡 (1)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223500" y="7583772"/>
            <a:ext cx="1270000" cy="1270001"/>
          </a:xfrm>
          <a:prstGeom prst="rect">
            <a:avLst/>
          </a:prstGeom>
          <a:ln w="12700">
            <a:miter lim="400000"/>
          </a:ln>
        </p:spPr>
      </p:pic>
      <p:sp>
        <p:nvSpPr>
          <p:cNvPr id="325" name="Shape 325"/>
          <p:cNvSpPr/>
          <p:nvPr/>
        </p:nvSpPr>
        <p:spPr>
          <a:xfrm>
            <a:off x="4476654" y="3733891"/>
            <a:ext cx="7219505" cy="9694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spcBef>
                <a:spcPts val="1000"/>
              </a:spcBef>
              <a:defRPr sz="2400"/>
            </a:pPr>
            <a:r>
              <a:rPr dirty="0" smtClean="0"/>
              <a:t>每个应用提供独立子域名</a:t>
            </a:r>
            <a:r>
              <a:rPr lang="zh-CN" altLang="en-US" dirty="0" smtClean="0"/>
              <a:t>（泛域名证书）</a:t>
            </a:r>
            <a:endParaRPr dirty="0"/>
          </a:p>
          <a:p>
            <a:pPr algn="l">
              <a:spcBef>
                <a:spcPts val="1000"/>
              </a:spcBef>
              <a:defRPr sz="2400"/>
            </a:pPr>
            <a:r>
              <a:rPr dirty="0"/>
              <a:t>支持 CNAME </a:t>
            </a:r>
            <a:r>
              <a:rPr dirty="0" smtClean="0"/>
              <a:t>绑定自有顶级域名</a:t>
            </a:r>
            <a:r>
              <a:rPr lang="zh-CN" altLang="en-US" dirty="0" smtClean="0"/>
              <a:t>（自有证书）</a:t>
            </a:r>
            <a:endParaRPr dirty="0"/>
          </a:p>
        </p:txBody>
      </p:sp>
      <p:sp>
        <p:nvSpPr>
          <p:cNvPr id="326" name="Shape 326"/>
          <p:cNvSpPr/>
          <p:nvPr/>
        </p:nvSpPr>
        <p:spPr>
          <a:xfrm>
            <a:off x="3051127" y="3920188"/>
            <a:ext cx="1028701" cy="596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域名</a:t>
            </a:r>
          </a:p>
        </p:txBody>
      </p:sp>
      <p:sp>
        <p:nvSpPr>
          <p:cNvPr id="327" name="Shape 327"/>
          <p:cNvSpPr/>
          <p:nvPr/>
        </p:nvSpPr>
        <p:spPr>
          <a:xfrm>
            <a:off x="7972418" y="5072530"/>
            <a:ext cx="1943101" cy="596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负载均衡</a:t>
            </a:r>
          </a:p>
        </p:txBody>
      </p:sp>
      <p:sp>
        <p:nvSpPr>
          <p:cNvPr id="328" name="Shape 328"/>
          <p:cNvSpPr/>
          <p:nvPr/>
        </p:nvSpPr>
        <p:spPr>
          <a:xfrm>
            <a:off x="1591440" y="4973966"/>
            <a:ext cx="6453690" cy="9694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spcBef>
                <a:spcPts val="1000"/>
              </a:spcBef>
              <a:defRPr sz="2400"/>
            </a:pPr>
            <a:r>
              <a:rPr dirty="0"/>
              <a:t>七层高性能负载均衡服务(HTTP&amp;HTTPS</a:t>
            </a:r>
            <a:r>
              <a:rPr dirty="0" smtClean="0"/>
              <a:t>)</a:t>
            </a:r>
            <a:endParaRPr lang="en-US" dirty="0" smtClean="0"/>
          </a:p>
          <a:p>
            <a:pPr algn="l">
              <a:spcBef>
                <a:spcPts val="1000"/>
              </a:spcBef>
              <a:defRPr sz="2400"/>
            </a:pPr>
            <a:r>
              <a:rPr lang="en-US" altLang="zh-CN" dirty="0" smtClean="0"/>
              <a:t>TLS</a:t>
            </a:r>
            <a:r>
              <a:rPr lang="en-US" altLang="zh-CN" dirty="0"/>
              <a:t>v</a:t>
            </a:r>
            <a:r>
              <a:rPr lang="en-US" altLang="zh-CN" dirty="0" smtClean="0"/>
              <a:t>1.2</a:t>
            </a:r>
            <a:r>
              <a:rPr lang="zh-CN" altLang="en-US" dirty="0" smtClean="0"/>
              <a:t>，</a:t>
            </a:r>
            <a:r>
              <a:rPr lang="pt-BR" altLang="zh-CN" dirty="0"/>
              <a:t> </a:t>
            </a:r>
            <a:r>
              <a:rPr lang="pt-BR" altLang="zh-CN" dirty="0" smtClean="0"/>
              <a:t>ECDSA</a:t>
            </a:r>
            <a:r>
              <a:rPr lang="en-US" altLang="zh-CN" dirty="0" smtClean="0"/>
              <a:t>/</a:t>
            </a:r>
            <a:r>
              <a:rPr lang="pt-BR" altLang="zh-CN" dirty="0" smtClean="0"/>
              <a:t>RSA</a:t>
            </a:r>
            <a:r>
              <a:rPr lang="zh-CN" altLang="en-US" dirty="0" smtClean="0"/>
              <a:t>，</a:t>
            </a:r>
            <a:r>
              <a:rPr lang="en-US" altLang="zh-CN" dirty="0" smtClean="0"/>
              <a:t>no CBC</a:t>
            </a:r>
            <a:r>
              <a:rPr lang="zh-CN" altLang="en-US" dirty="0" smtClean="0"/>
              <a:t>，</a:t>
            </a:r>
            <a:r>
              <a:rPr lang="en-US" altLang="zh-CN" dirty="0" smtClean="0"/>
              <a:t>AES128</a:t>
            </a:r>
            <a:r>
              <a:rPr lang="zh-CN" altLang="en-US" dirty="0" smtClean="0"/>
              <a:t>，</a:t>
            </a:r>
            <a:r>
              <a:rPr lang="en-US" altLang="zh-CN" dirty="0" smtClean="0"/>
              <a:t>SHA256</a:t>
            </a:r>
            <a:endParaRPr dirty="0"/>
          </a:p>
        </p:txBody>
      </p:sp>
      <p:sp>
        <p:nvSpPr>
          <p:cNvPr id="329" name="Shape 329"/>
          <p:cNvSpPr/>
          <p:nvPr/>
        </p:nvSpPr>
        <p:spPr>
          <a:xfrm>
            <a:off x="2593927" y="6453655"/>
            <a:ext cx="1943101" cy="596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安全防护</a:t>
            </a:r>
          </a:p>
        </p:txBody>
      </p:sp>
      <p:sp>
        <p:nvSpPr>
          <p:cNvPr id="330" name="Shape 330"/>
          <p:cNvSpPr/>
          <p:nvPr/>
        </p:nvSpPr>
        <p:spPr>
          <a:xfrm>
            <a:off x="4629968" y="6389036"/>
            <a:ext cx="7366448" cy="76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spcBef>
                <a:spcPts val="1000"/>
              </a:spcBef>
              <a:defRPr sz="2400"/>
            </a:pPr>
            <a:r>
              <a:t>配合云盾、高防IP、TMD、WAF 轻松防御 DDOS、CC、SQL注入、XSS、跨站等各种攻击</a:t>
            </a:r>
          </a:p>
        </p:txBody>
      </p:sp>
      <p:sp>
        <p:nvSpPr>
          <p:cNvPr id="331" name="Shape 331"/>
          <p:cNvSpPr/>
          <p:nvPr/>
        </p:nvSpPr>
        <p:spPr>
          <a:xfrm>
            <a:off x="7972418" y="8021922"/>
            <a:ext cx="1943101" cy="596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健康检查</a:t>
            </a:r>
          </a:p>
        </p:txBody>
      </p:sp>
      <p:sp>
        <p:nvSpPr>
          <p:cNvPr id="332" name="Shape 332"/>
          <p:cNvSpPr/>
          <p:nvPr/>
        </p:nvSpPr>
        <p:spPr>
          <a:xfrm>
            <a:off x="1308558" y="7920322"/>
            <a:ext cx="6608813" cy="1092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spcBef>
                <a:spcPts val="1000"/>
              </a:spcBef>
              <a:defRPr sz="2400"/>
            </a:pPr>
            <a:r>
              <a:t>支持针对端口的 4 层或针对 URL 的 7 层健康检查策略，基于容器健康状态和策略进行告警及服务自动上下线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22" presetClass="entr" presetSubtype="8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3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"/>
                            </p:stCondLst>
                            <p:childTnLst>
                              <p:par>
                                <p:cTn id="13" presetID="22" presetClass="entr" presetSubtype="8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8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3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0"/>
                            </p:stCondLst>
                            <p:childTnLst>
                              <p:par>
                                <p:cTn id="22" presetID="22" presetClass="entr" presetSubtype="2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3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600"/>
                            </p:stCondLst>
                            <p:childTnLst>
                              <p:par>
                                <p:cTn id="26" presetID="22" presetClass="entr" presetSubtype="2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799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3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"/>
                            </p:stCondLst>
                            <p:childTnLst>
                              <p:par>
                                <p:cTn id="35" presetID="22" presetClass="entr" presetSubtype="8" fill="hold" grpId="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30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600"/>
                            </p:stCondLst>
                            <p:childTnLst>
                              <p:par>
                                <p:cTn id="39" presetID="22" presetClass="entr" presetSubtype="8" fill="hold" grpId="9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800"/>
                                        <p:tgtEl>
                                          <p:spTgt spid="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2" fill="hold" grpId="1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5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3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00"/>
                            </p:stCondLst>
                            <p:childTnLst>
                              <p:par>
                                <p:cTn id="48" presetID="22" presetClass="entr" presetSubtype="2" fill="hold" grpId="1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9" fill="hold"/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300"/>
                                        <p:tgtEl>
                                          <p:spTgt spid="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600"/>
                            </p:stCondLst>
                            <p:childTnLst>
                              <p:par>
                                <p:cTn id="52" presetID="22" presetClass="entr" presetSubtype="2" fill="hold" grpId="1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3" fill="hold"/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4" dur="700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9" presetClass="exit" fill="hold" grpId="1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dissolve">
                                      <p:cBhvr>
                                        <p:cTn id="58" dur="799" fill="hold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fill="hold">
                                          <p:stCondLst>
                                            <p:cond delay="798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00000 1.037760" pathEditMode="relative">
                                      <p:cBhvr>
                                        <p:cTn id="62" dur="1000" fill="hold"/>
                                        <p:tgtEl>
                                          <p:spTgt spid="3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0" grpId="13" animBg="1" advAuto="0"/>
      <p:bldP spid="321" grpId="1" animBg="1" advAuto="0"/>
      <p:bldP spid="322" grpId="4" animBg="1" advAuto="0"/>
      <p:bldP spid="323" grpId="7" animBg="1" advAuto="0"/>
      <p:bldP spid="324" grpId="10" animBg="1" advAuto="0"/>
      <p:bldP spid="325" grpId="3" animBg="1" advAuto="0"/>
      <p:bldP spid="326" grpId="2" animBg="1" advAuto="0"/>
      <p:bldP spid="327" grpId="5" animBg="1" advAuto="0"/>
      <p:bldP spid="328" grpId="6" animBg="1" advAuto="0"/>
      <p:bldP spid="329" grpId="8" animBg="1" advAuto="0"/>
      <p:bldP spid="330" grpId="9" animBg="1" advAuto="0"/>
      <p:bldP spid="331" grpId="11" animBg="1" advAuto="0"/>
      <p:bldP spid="332" grpId="12" animBg="1" advAuto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Shape 334"/>
          <p:cNvSpPr/>
          <p:nvPr/>
        </p:nvSpPr>
        <p:spPr>
          <a:xfrm>
            <a:off x="-3299580" y="-16675100"/>
            <a:ext cx="19603960" cy="19603959"/>
          </a:xfrm>
          <a:prstGeom prst="ellipse">
            <a:avLst/>
          </a:prstGeom>
          <a:solidFill>
            <a:srgbClr val="3A414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3A4149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35" name="Shape 335"/>
          <p:cNvSpPr/>
          <p:nvPr/>
        </p:nvSpPr>
        <p:spPr>
          <a:xfrm>
            <a:off x="3770808" y="748170"/>
            <a:ext cx="5463184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t>EWS 统一接入层</a:t>
            </a:r>
          </a:p>
        </p:txBody>
      </p:sp>
      <p:sp>
        <p:nvSpPr>
          <p:cNvPr id="336" name="Shape 336"/>
          <p:cNvSpPr/>
          <p:nvPr/>
        </p:nvSpPr>
        <p:spPr>
          <a:xfrm>
            <a:off x="5530850" y="1996016"/>
            <a:ext cx="1943101" cy="596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技术架构</a:t>
            </a:r>
          </a:p>
        </p:txBody>
      </p:sp>
      <p:sp>
        <p:nvSpPr>
          <p:cNvPr id="337" name="Shape 337"/>
          <p:cNvSpPr/>
          <p:nvPr/>
        </p:nvSpPr>
        <p:spPr>
          <a:xfrm>
            <a:off x="6619825" y="3930650"/>
            <a:ext cx="3696892" cy="596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spcBef>
                <a:spcPts val="4200"/>
              </a:spcBef>
              <a:defRPr>
                <a:solidFill>
                  <a:srgbClr val="3A4149"/>
                </a:solidFill>
              </a:defRPr>
            </a:pPr>
            <a:r>
              <a:t>单节点高 QPS支持</a:t>
            </a:r>
          </a:p>
        </p:txBody>
      </p:sp>
      <p:sp>
        <p:nvSpPr>
          <p:cNvPr id="338" name="Shape 338"/>
          <p:cNvSpPr/>
          <p:nvPr/>
        </p:nvSpPr>
        <p:spPr>
          <a:xfrm>
            <a:off x="6627465" y="4819650"/>
            <a:ext cx="4734521" cy="596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spcBef>
                <a:spcPts val="4200"/>
              </a:spcBef>
              <a:defRPr>
                <a:solidFill>
                  <a:srgbClr val="3A4149"/>
                </a:solidFill>
              </a:defRPr>
            </a:pPr>
            <a:r>
              <a:t>TMD、WAF 防攻击黑洞</a:t>
            </a:r>
          </a:p>
        </p:txBody>
      </p:sp>
      <p:sp>
        <p:nvSpPr>
          <p:cNvPr id="339" name="Shape 339"/>
          <p:cNvSpPr/>
          <p:nvPr/>
        </p:nvSpPr>
        <p:spPr>
          <a:xfrm>
            <a:off x="6632525" y="5678806"/>
            <a:ext cx="6471323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4200"/>
              </a:spcBef>
              <a:defRPr>
                <a:solidFill>
                  <a:srgbClr val="3A4149"/>
                </a:solidFill>
              </a:defRPr>
            </a:lvl1pPr>
          </a:lstStyle>
          <a:p>
            <a:r>
              <a:rPr dirty="0"/>
              <a:t>路由中心 </a:t>
            </a:r>
            <a:r>
              <a:rPr dirty="0" smtClean="0"/>
              <a:t>海量域名管理</a:t>
            </a:r>
            <a:r>
              <a:rPr lang="en-US" dirty="0" smtClean="0"/>
              <a:t>(lua+rest)</a:t>
            </a:r>
            <a:endParaRPr dirty="0"/>
          </a:p>
        </p:txBody>
      </p:sp>
      <p:sp>
        <p:nvSpPr>
          <p:cNvPr id="340" name="Shape 340"/>
          <p:cNvSpPr/>
          <p:nvPr/>
        </p:nvSpPr>
        <p:spPr>
          <a:xfrm>
            <a:off x="6638297" y="7486650"/>
            <a:ext cx="5147073" cy="596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spcBef>
                <a:spcPts val="4200"/>
              </a:spcBef>
              <a:defRPr>
                <a:solidFill>
                  <a:srgbClr val="3A4149"/>
                </a:solidFill>
              </a:defRPr>
            </a:pPr>
            <a:r>
              <a:t>DYC 毫秒级生效，热配置</a:t>
            </a:r>
          </a:p>
        </p:txBody>
      </p:sp>
      <p:sp>
        <p:nvSpPr>
          <p:cNvPr id="341" name="Shape 341"/>
          <p:cNvSpPr/>
          <p:nvPr/>
        </p:nvSpPr>
        <p:spPr>
          <a:xfrm>
            <a:off x="6624942" y="6567806"/>
            <a:ext cx="5602496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spcBef>
                <a:spcPts val="4200"/>
              </a:spcBef>
              <a:defRPr>
                <a:solidFill>
                  <a:srgbClr val="3A4149"/>
                </a:solidFill>
              </a:defRPr>
            </a:pPr>
            <a:r>
              <a:rPr dirty="0"/>
              <a:t>Tengine </a:t>
            </a:r>
            <a:r>
              <a:rPr dirty="0" smtClean="0"/>
              <a:t>Docker化 </a:t>
            </a:r>
            <a:r>
              <a:rPr dirty="0"/>
              <a:t>分钟级扩容</a:t>
            </a:r>
          </a:p>
        </p:txBody>
      </p:sp>
      <p:pic>
        <p:nvPicPr>
          <p:cNvPr id="342" name="image35.png" descr="统一接入层架构图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18546" y="3219366"/>
            <a:ext cx="4786349" cy="590564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499" fill="hold"/>
                                        <p:tgtEl>
                                          <p:spTgt spid="3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499" fill="hold"/>
                                        <p:tgtEl>
                                          <p:spTgt spid="3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499"/>
                            </p:stCondLst>
                            <p:childTnLst>
                              <p:par>
                                <p:cTn id="10" presetID="2" presetClass="entr" presetSubtype="1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499" fill="hold"/>
                                        <p:tgtEl>
                                          <p:spTgt spid="3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99" fill="hold"/>
                                        <p:tgtEl>
                                          <p:spTgt spid="3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998"/>
                            </p:stCondLst>
                            <p:childTnLst>
                              <p:par>
                                <p:cTn id="15" presetID="2" presetClass="entr" presetSubtype="1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499" fill="hold"/>
                                        <p:tgtEl>
                                          <p:spTgt spid="3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499" fill="hold"/>
                                        <p:tgtEl>
                                          <p:spTgt spid="3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499" fill="hold"/>
                                        <p:tgtEl>
                                          <p:spTgt spid="3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499" fill="hold"/>
                                        <p:tgtEl>
                                          <p:spTgt spid="3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2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499" fill="hold"/>
                                        <p:tgtEl>
                                          <p:spTgt spid="3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499" fill="hold"/>
                                        <p:tgtEl>
                                          <p:spTgt spid="3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2" fill="hold" grpId="6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499" fill="hold"/>
                                        <p:tgtEl>
                                          <p:spTgt spid="3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499" fill="hold"/>
                                        <p:tgtEl>
                                          <p:spTgt spid="3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fill="hold" grpId="7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499" fill="hold"/>
                                        <p:tgtEl>
                                          <p:spTgt spid="3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499" fill="hold"/>
                                        <p:tgtEl>
                                          <p:spTgt spid="3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2" fill="hold" grpId="8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499" fill="hold"/>
                                        <p:tgtEl>
                                          <p:spTgt spid="3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499" fill="hold"/>
                                        <p:tgtEl>
                                          <p:spTgt spid="3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2" fill="hold" grpId="9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499" fill="hold"/>
                                        <p:tgtEl>
                                          <p:spTgt spid="3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499" fill="hold"/>
                                        <p:tgtEl>
                                          <p:spTgt spid="3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4" grpId="1" animBg="1" advAuto="0"/>
      <p:bldP spid="335" grpId="2" animBg="1" advAuto="0"/>
      <p:bldP spid="336" grpId="3" animBg="1" advAuto="0"/>
      <p:bldP spid="337" grpId="5" animBg="1" advAuto="0"/>
      <p:bldP spid="338" grpId="6" animBg="1" advAuto="0"/>
      <p:bldP spid="339" grpId="7" animBg="1" advAuto="0"/>
      <p:bldP spid="340" grpId="9" animBg="1" advAuto="0"/>
      <p:bldP spid="341" grpId="8" animBg="1" advAuto="0"/>
      <p:bldP spid="342" grpId="4" animBg="1" advAuto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Shape 344"/>
          <p:cNvSpPr/>
          <p:nvPr/>
        </p:nvSpPr>
        <p:spPr>
          <a:xfrm>
            <a:off x="2197100" y="-4925180"/>
            <a:ext cx="19603959" cy="19603960"/>
          </a:xfrm>
          <a:prstGeom prst="ellipse">
            <a:avLst/>
          </a:prstGeom>
          <a:solidFill>
            <a:srgbClr val="3A414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3A4149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45" name="Shape 345"/>
          <p:cNvSpPr/>
          <p:nvPr/>
        </p:nvSpPr>
        <p:spPr>
          <a:xfrm>
            <a:off x="-8947371" y="2594504"/>
            <a:ext cx="9010882" cy="28725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433136" indent="-433136" algn="l">
              <a:buSzPct val="75000"/>
              <a:buChar char="•"/>
            </a:pPr>
            <a:r>
              <a:rPr dirty="0" smtClean="0"/>
              <a:t>所有</a:t>
            </a:r>
            <a:r>
              <a:rPr lang="en-US" dirty="0" smtClean="0"/>
              <a:t>Region</a:t>
            </a:r>
            <a:r>
              <a:rPr dirty="0" smtClean="0"/>
              <a:t>管控系统</a:t>
            </a:r>
            <a:r>
              <a:rPr lang="zh-CN" altLang="en-US" dirty="0" smtClean="0"/>
              <a:t>实现</a:t>
            </a:r>
            <a:r>
              <a:rPr lang="en-US" altLang="zh-CN" dirty="0" smtClean="0"/>
              <a:t>Region</a:t>
            </a:r>
            <a:r>
              <a:rPr lang="zh-CN" altLang="en-US" dirty="0" smtClean="0"/>
              <a:t>自治</a:t>
            </a:r>
            <a:endParaRPr dirty="0"/>
          </a:p>
          <a:p>
            <a:pPr marL="433136" indent="-433136" algn="l">
              <a:buSzPct val="75000"/>
              <a:buChar char="•"/>
            </a:pPr>
            <a:r>
              <a:rPr lang="en-US" altLang="zh-CN" dirty="0" err="1" smtClean="0"/>
              <a:t>ECS</a:t>
            </a:r>
            <a:r>
              <a:rPr dirty="0" err="1" smtClean="0"/>
              <a:t>通过长连接</a:t>
            </a:r>
            <a:r>
              <a:rPr lang="zh-CN" altLang="en-US" dirty="0" smtClean="0"/>
              <a:t>穿透锥形防火墙与管控通信</a:t>
            </a:r>
            <a:endParaRPr dirty="0"/>
          </a:p>
          <a:p>
            <a:pPr marL="433136" indent="-433136" algn="l">
              <a:buSzPct val="75000"/>
              <a:buChar char="•"/>
            </a:pPr>
            <a:r>
              <a:rPr lang="en-US" dirty="0" smtClean="0"/>
              <a:t>Registry</a:t>
            </a:r>
            <a:r>
              <a:rPr lang="zh-CN" altLang="en-US" dirty="0" smtClean="0"/>
              <a:t>二级缓存部署，海外回源</a:t>
            </a:r>
            <a:r>
              <a:rPr dirty="0" smtClean="0"/>
              <a:t>镜像加速</a:t>
            </a:r>
            <a:endParaRPr dirty="0"/>
          </a:p>
          <a:p>
            <a:pPr marL="433136" indent="-433136" algn="l">
              <a:buSzPct val="75000"/>
              <a:buChar char="•"/>
            </a:pPr>
            <a:r>
              <a:rPr dirty="0"/>
              <a:t>中心管控所有模型系统和运维后台</a:t>
            </a:r>
          </a:p>
          <a:p>
            <a:pPr marL="433136" indent="-433136" algn="l">
              <a:buSzPct val="75000"/>
              <a:buChar char="•"/>
            </a:pPr>
            <a:r>
              <a:rPr dirty="0"/>
              <a:t>Agent 热升级</a:t>
            </a:r>
          </a:p>
        </p:txBody>
      </p:sp>
      <p:sp>
        <p:nvSpPr>
          <p:cNvPr id="346" name="Shape 346"/>
          <p:cNvSpPr/>
          <p:nvPr/>
        </p:nvSpPr>
        <p:spPr>
          <a:xfrm>
            <a:off x="3427250" y="991974"/>
            <a:ext cx="5037535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6000"/>
            </a:pPr>
            <a:r>
              <a:rPr dirty="0"/>
              <a:t>多Region单元化</a:t>
            </a:r>
          </a:p>
        </p:txBody>
      </p:sp>
      <p:grpSp>
        <p:nvGrpSpPr>
          <p:cNvPr id="349" name="Group 349"/>
          <p:cNvGrpSpPr/>
          <p:nvPr/>
        </p:nvGrpSpPr>
        <p:grpSpPr>
          <a:xfrm>
            <a:off x="2342207" y="5063066"/>
            <a:ext cx="9210890" cy="1633540"/>
            <a:chOff x="-1" y="0"/>
            <a:chExt cx="9210888" cy="1633538"/>
          </a:xfrm>
        </p:grpSpPr>
        <p:sp>
          <p:nvSpPr>
            <p:cNvPr id="347" name="Shape 347"/>
            <p:cNvSpPr/>
            <p:nvPr/>
          </p:nvSpPr>
          <p:spPr>
            <a:xfrm>
              <a:off x="-1" y="0"/>
              <a:ext cx="3429001" cy="596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 多机房部署能力</a:t>
              </a:r>
            </a:p>
          </p:txBody>
        </p:sp>
        <p:sp>
          <p:nvSpPr>
            <p:cNvPr id="348" name="Shape 348"/>
            <p:cNvSpPr/>
            <p:nvPr/>
          </p:nvSpPr>
          <p:spPr>
            <a:xfrm>
              <a:off x="767717" y="769937"/>
              <a:ext cx="8443170" cy="863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algn="l">
                <a:spcBef>
                  <a:spcPts val="1000"/>
                </a:spcBef>
                <a:defRPr sz="2800"/>
              </a:pPr>
              <a:r>
                <a:rPr dirty="0"/>
                <a:t>包发布，Git发布，镜像发布，回滚发布，标签发布，静态文件热发布</a:t>
              </a:r>
            </a:p>
          </p:txBody>
        </p:sp>
      </p:grpSp>
      <p:grpSp>
        <p:nvGrpSpPr>
          <p:cNvPr id="353" name="Group 353"/>
          <p:cNvGrpSpPr/>
          <p:nvPr/>
        </p:nvGrpSpPr>
        <p:grpSpPr>
          <a:xfrm>
            <a:off x="2405392" y="6946689"/>
            <a:ext cx="11283684" cy="1926609"/>
            <a:chOff x="453126" y="-29844"/>
            <a:chExt cx="8827295" cy="1926607"/>
          </a:xfrm>
        </p:grpSpPr>
        <p:sp>
          <p:nvSpPr>
            <p:cNvPr id="350" name="Shape 350"/>
            <p:cNvSpPr/>
            <p:nvPr/>
          </p:nvSpPr>
          <p:spPr>
            <a:xfrm>
              <a:off x="453126" y="-29844"/>
              <a:ext cx="3647889" cy="6565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rPr dirty="0" smtClean="0"/>
                <a:t>快速新建</a:t>
              </a:r>
              <a:r>
                <a:rPr dirty="0"/>
                <a:t>Region的能力</a:t>
              </a:r>
            </a:p>
          </p:txBody>
        </p:sp>
        <p:sp>
          <p:nvSpPr>
            <p:cNvPr id="351" name="Shape 351"/>
            <p:cNvSpPr/>
            <p:nvPr/>
          </p:nvSpPr>
          <p:spPr>
            <a:xfrm>
              <a:off x="1004286" y="829804"/>
              <a:ext cx="8120064" cy="5334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algn="l">
                <a:spcBef>
                  <a:spcPts val="1000"/>
                </a:spcBef>
                <a:defRPr sz="2800"/>
              </a:pPr>
              <a:r>
                <a:rPr dirty="0"/>
                <a:t>EWS 管控一个 Region &lt;3 天 （资源准备，部署，测试，上线服务）</a:t>
              </a:r>
            </a:p>
          </p:txBody>
        </p:sp>
        <p:sp>
          <p:nvSpPr>
            <p:cNvPr id="352" name="Shape 352"/>
            <p:cNvSpPr/>
            <p:nvPr/>
          </p:nvSpPr>
          <p:spPr>
            <a:xfrm>
              <a:off x="1004286" y="1363284"/>
              <a:ext cx="8276135" cy="5334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algn="l">
                <a:spcBef>
                  <a:spcPts val="1000"/>
                </a:spcBef>
                <a:defRPr sz="2800"/>
              </a:pPr>
              <a:r>
                <a:rPr dirty="0"/>
                <a:t>用户使用EWS 多机房部署功能，一键新部署到多 Region</a:t>
              </a:r>
            </a:p>
          </p:txBody>
        </p:sp>
      </p:grpSp>
      <p:grpSp>
        <p:nvGrpSpPr>
          <p:cNvPr id="364" name="Group 364"/>
          <p:cNvGrpSpPr/>
          <p:nvPr/>
        </p:nvGrpSpPr>
        <p:grpSpPr>
          <a:xfrm>
            <a:off x="2518042" y="2594504"/>
            <a:ext cx="10240099" cy="2188635"/>
            <a:chOff x="0" y="0"/>
            <a:chExt cx="10240098" cy="2188633"/>
          </a:xfrm>
        </p:grpSpPr>
        <p:pic>
          <p:nvPicPr>
            <p:cNvPr id="354" name="机柜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2330450" cy="1270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55" name="机柜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2002729" y="0"/>
              <a:ext cx="2330451" cy="1270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56" name="机柜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3954824" y="0"/>
              <a:ext cx="2330451" cy="1270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57" name="机柜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886555" y="0"/>
              <a:ext cx="2330451" cy="1270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58" name="Shape 358"/>
            <p:cNvSpPr/>
            <p:nvPr/>
          </p:nvSpPr>
          <p:spPr>
            <a:xfrm>
              <a:off x="765174" y="1591733"/>
              <a:ext cx="1028701" cy="596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北京</a:t>
              </a:r>
            </a:p>
          </p:txBody>
        </p:sp>
        <p:sp>
          <p:nvSpPr>
            <p:cNvPr id="359" name="Shape 359"/>
            <p:cNvSpPr/>
            <p:nvPr/>
          </p:nvSpPr>
          <p:spPr>
            <a:xfrm>
              <a:off x="2781842" y="1591733"/>
              <a:ext cx="1028701" cy="596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杭州</a:t>
              </a:r>
            </a:p>
          </p:txBody>
        </p:sp>
        <p:sp>
          <p:nvSpPr>
            <p:cNvPr id="360" name="Shape 360"/>
            <p:cNvSpPr/>
            <p:nvPr/>
          </p:nvSpPr>
          <p:spPr>
            <a:xfrm>
              <a:off x="4682226" y="1591733"/>
              <a:ext cx="1028701" cy="596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青岛</a:t>
              </a:r>
            </a:p>
          </p:txBody>
        </p:sp>
        <p:sp>
          <p:nvSpPr>
            <p:cNvPr id="361" name="Shape 361"/>
            <p:cNvSpPr/>
            <p:nvPr/>
          </p:nvSpPr>
          <p:spPr>
            <a:xfrm>
              <a:off x="6640752" y="1591733"/>
              <a:ext cx="1028701" cy="596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深圳</a:t>
              </a:r>
            </a:p>
          </p:txBody>
        </p:sp>
        <p:pic>
          <p:nvPicPr>
            <p:cNvPr id="362" name="机柜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7909648" y="0"/>
              <a:ext cx="2330451" cy="1270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63" name="Shape 363"/>
            <p:cNvSpPr/>
            <p:nvPr/>
          </p:nvSpPr>
          <p:spPr>
            <a:xfrm>
              <a:off x="8599277" y="1591733"/>
              <a:ext cx="1028701" cy="596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上海</a:t>
              </a:r>
            </a:p>
          </p:txBody>
        </p:sp>
      </p:grpSp>
      <p:sp>
        <p:nvSpPr>
          <p:cNvPr id="365" name="Shape 365"/>
          <p:cNvSpPr/>
          <p:nvPr/>
        </p:nvSpPr>
        <p:spPr>
          <a:xfrm>
            <a:off x="572547" y="3149599"/>
            <a:ext cx="1142488" cy="345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6000">
                <a:solidFill>
                  <a:srgbClr val="3A4149"/>
                </a:solidFill>
              </a:defRPr>
            </a:lvl1pPr>
          </a:lstStyle>
          <a:p>
            <a:r>
              <a:t>异地多活</a:t>
            </a:r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3949" y="5159184"/>
            <a:ext cx="5536844" cy="4231599"/>
          </a:xfrm>
          <a:prstGeom prst="rect">
            <a:avLst/>
          </a:prstGeom>
          <a:solidFill>
            <a:srgbClr val="FFFFFF"/>
          </a:solidFill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8" fill="hold" grpId="2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grpId="3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xit" presetSubtype="2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" presetClass="exit" presetSubtype="2" fill="hold" grpId="6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2" presetClass="exit" presetSubtype="2" fill="hold" grpId="7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-1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929688 0.000000" pathEditMode="relative">
                                      <p:cBhvr>
                                        <p:cTn id="39" dur="1000" fill="hold"/>
                                        <p:tgtEl>
                                          <p:spTgt spid="3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2" presetClass="exit" presetSubtype="2" fill="hold" grpId="9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7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2" presetClass="exit" presetSubtype="2" fill="hold" grpId="1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3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5" grpId="9" animBg="1" advAuto="0"/>
      <p:bldP spid="346" grpId="1" animBg="1" advAuto="0"/>
      <p:bldP spid="346" grpId="10" animBg="1" advAuto="0"/>
      <p:bldP spid="349" grpId="2" animBg="1" advAuto="0"/>
      <p:bldP spid="349" grpId="5" animBg="1" advAuto="0"/>
      <p:bldP spid="353" grpId="3" animBg="1" advAuto="0"/>
      <p:bldP spid="353" grpId="6" animBg="1" advAuto="0"/>
      <p:bldP spid="364" grpId="4" animBg="1" advAuto="0"/>
      <p:bldP spid="364" grpId="7" animBg="1" advAuto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Shape 367"/>
          <p:cNvSpPr/>
          <p:nvPr/>
        </p:nvSpPr>
        <p:spPr>
          <a:xfrm>
            <a:off x="2198671" y="-4925180"/>
            <a:ext cx="19603959" cy="19603960"/>
          </a:xfrm>
          <a:prstGeom prst="ellipse">
            <a:avLst/>
          </a:prstGeom>
          <a:solidFill>
            <a:srgbClr val="3A414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3A4149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68" name="Shape 368"/>
          <p:cNvSpPr/>
          <p:nvPr/>
        </p:nvSpPr>
        <p:spPr>
          <a:xfrm>
            <a:off x="572547" y="3149599"/>
            <a:ext cx="1142488" cy="345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6000">
                <a:solidFill>
                  <a:srgbClr val="3A4149"/>
                </a:solidFill>
              </a:defRPr>
            </a:lvl1pPr>
          </a:lstStyle>
          <a:p>
            <a:r>
              <a:t>异地多活</a:t>
            </a:r>
          </a:p>
        </p:txBody>
      </p:sp>
      <p:pic>
        <p:nvPicPr>
          <p:cNvPr id="5" name="图片 4" descr="TAE3.0系统部署架构图-对外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3266" y="1633680"/>
            <a:ext cx="10303206" cy="66721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-0.342773 0.000000" pathEditMode="relative">
                                      <p:cBhvr>
                                        <p:cTn id="16" dur="1000" fill="hold"/>
                                        <p:tgtEl>
                                          <p:spTgt spid="3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Shape 344"/>
          <p:cNvSpPr/>
          <p:nvPr/>
        </p:nvSpPr>
        <p:spPr>
          <a:xfrm>
            <a:off x="2197100" y="-4925180"/>
            <a:ext cx="19603959" cy="19603960"/>
          </a:xfrm>
          <a:prstGeom prst="ellipse">
            <a:avLst/>
          </a:prstGeom>
          <a:solidFill>
            <a:srgbClr val="3A414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3A4149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46" name="Shape 346"/>
          <p:cNvSpPr/>
          <p:nvPr/>
        </p:nvSpPr>
        <p:spPr>
          <a:xfrm>
            <a:off x="4725563" y="2978844"/>
            <a:ext cx="5844549" cy="37959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6000"/>
            </a:pPr>
            <a:r>
              <a:rPr lang="zh-CN" altLang="en-US" dirty="0" smtClean="0"/>
              <a:t>我读书少别骗我</a:t>
            </a:r>
            <a:endParaRPr lang="en-US" altLang="zh-CN" dirty="0" smtClean="0"/>
          </a:p>
          <a:p>
            <a:pPr>
              <a:defRPr sz="6000"/>
            </a:pPr>
            <a:endParaRPr lang="en-US" altLang="zh-CN" dirty="0" smtClean="0"/>
          </a:p>
          <a:p>
            <a:pPr>
              <a:defRPr sz="6000"/>
            </a:pPr>
            <a:r>
              <a:rPr lang="zh-CN" altLang="en-US" dirty="0" smtClean="0"/>
              <a:t>这叫多</a:t>
            </a:r>
            <a:r>
              <a:rPr lang="en-US" altLang="zh-CN" dirty="0" smtClean="0"/>
              <a:t>Region</a:t>
            </a:r>
            <a:r>
              <a:rPr lang="zh-CN" altLang="en-US" dirty="0" smtClean="0"/>
              <a:t>支持</a:t>
            </a:r>
            <a:endParaRPr lang="en-US" altLang="zh-CN" dirty="0" smtClean="0"/>
          </a:p>
          <a:p>
            <a:pPr>
              <a:defRPr sz="6000"/>
            </a:pPr>
            <a:r>
              <a:rPr lang="zh-CN" altLang="en-US" dirty="0" smtClean="0"/>
              <a:t>哪里是异地多活</a:t>
            </a:r>
            <a:endParaRPr dirty="0"/>
          </a:p>
        </p:txBody>
      </p:sp>
      <p:sp>
        <p:nvSpPr>
          <p:cNvPr id="365" name="Shape 365"/>
          <p:cNvSpPr/>
          <p:nvPr/>
        </p:nvSpPr>
        <p:spPr>
          <a:xfrm>
            <a:off x="572547" y="3149599"/>
            <a:ext cx="1142488" cy="345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6000">
                <a:solidFill>
                  <a:srgbClr val="3A4149"/>
                </a:solidFill>
              </a:defRPr>
            </a:lvl1pPr>
          </a:lstStyle>
          <a:p>
            <a:r>
              <a:t>异地多活</a:t>
            </a:r>
          </a:p>
        </p:txBody>
      </p:sp>
    </p:spTree>
    <p:extLst>
      <p:ext uri="{BB962C8B-B14F-4D97-AF65-F5344CB8AC3E}">
        <p14:creationId xmlns:p14="http://schemas.microsoft.com/office/powerpoint/2010/main" val="9725757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fill="hold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Shape 344"/>
          <p:cNvSpPr/>
          <p:nvPr/>
        </p:nvSpPr>
        <p:spPr>
          <a:xfrm>
            <a:off x="2197100" y="-4925180"/>
            <a:ext cx="19603959" cy="19603960"/>
          </a:xfrm>
          <a:prstGeom prst="ellipse">
            <a:avLst/>
          </a:prstGeom>
          <a:solidFill>
            <a:srgbClr val="3A414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3A4149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46" name="Shape 346"/>
          <p:cNvSpPr/>
          <p:nvPr/>
        </p:nvSpPr>
        <p:spPr>
          <a:xfrm>
            <a:off x="4185315" y="287138"/>
            <a:ext cx="7797006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6000"/>
            </a:pPr>
            <a:r>
              <a:rPr lang="zh-CN" altLang="en-US" dirty="0" smtClean="0"/>
              <a:t>从同城双机房容灾讲起</a:t>
            </a:r>
            <a:endParaRPr dirty="0"/>
          </a:p>
        </p:txBody>
      </p:sp>
      <p:sp>
        <p:nvSpPr>
          <p:cNvPr id="365" name="Shape 365"/>
          <p:cNvSpPr/>
          <p:nvPr/>
        </p:nvSpPr>
        <p:spPr>
          <a:xfrm>
            <a:off x="572547" y="3149599"/>
            <a:ext cx="1142488" cy="345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6000">
                <a:solidFill>
                  <a:srgbClr val="3A4149"/>
                </a:solidFill>
              </a:defRPr>
            </a:lvl1pPr>
          </a:lstStyle>
          <a:p>
            <a:r>
              <a:t>异地多活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4664" y="1485900"/>
            <a:ext cx="7178309" cy="826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3961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fill="hold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Shape 344"/>
          <p:cNvSpPr/>
          <p:nvPr/>
        </p:nvSpPr>
        <p:spPr>
          <a:xfrm>
            <a:off x="2197100" y="-4925180"/>
            <a:ext cx="19603959" cy="19603960"/>
          </a:xfrm>
          <a:prstGeom prst="ellipse">
            <a:avLst/>
          </a:prstGeom>
          <a:solidFill>
            <a:srgbClr val="3A414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3A4149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46" name="Shape 346"/>
          <p:cNvSpPr/>
          <p:nvPr/>
        </p:nvSpPr>
        <p:spPr>
          <a:xfrm>
            <a:off x="6607087" y="287138"/>
            <a:ext cx="3180358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6000"/>
            </a:pPr>
            <a:r>
              <a:rPr lang="zh-CN" altLang="en-US" dirty="0" smtClean="0"/>
              <a:t>跨城容灾</a:t>
            </a:r>
            <a:endParaRPr dirty="0"/>
          </a:p>
        </p:txBody>
      </p:sp>
      <p:sp>
        <p:nvSpPr>
          <p:cNvPr id="365" name="Shape 365"/>
          <p:cNvSpPr/>
          <p:nvPr/>
        </p:nvSpPr>
        <p:spPr>
          <a:xfrm>
            <a:off x="572547" y="3149599"/>
            <a:ext cx="1142488" cy="345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6000">
                <a:solidFill>
                  <a:srgbClr val="3A4149"/>
                </a:solidFill>
              </a:defRPr>
            </a:lvl1pPr>
          </a:lstStyle>
          <a:p>
            <a:r>
              <a:t>异地多活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3000" y="1591056"/>
            <a:ext cx="9028530" cy="7995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8126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fill="hold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Shape 344"/>
          <p:cNvSpPr/>
          <p:nvPr/>
        </p:nvSpPr>
        <p:spPr>
          <a:xfrm>
            <a:off x="2197100" y="-4925180"/>
            <a:ext cx="19603959" cy="19603960"/>
          </a:xfrm>
          <a:prstGeom prst="ellipse">
            <a:avLst/>
          </a:prstGeom>
          <a:solidFill>
            <a:srgbClr val="3A414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3A4149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65" name="Shape 365"/>
          <p:cNvSpPr/>
          <p:nvPr/>
        </p:nvSpPr>
        <p:spPr>
          <a:xfrm>
            <a:off x="572547" y="3149599"/>
            <a:ext cx="1142488" cy="345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6000">
                <a:solidFill>
                  <a:srgbClr val="3A4149"/>
                </a:solidFill>
              </a:defRPr>
            </a:lvl1pPr>
          </a:lstStyle>
          <a:p>
            <a:r>
              <a:t>异地多活</a:t>
            </a:r>
          </a:p>
        </p:txBody>
      </p:sp>
      <p:sp>
        <p:nvSpPr>
          <p:cNvPr id="6" name="Shape 346"/>
          <p:cNvSpPr/>
          <p:nvPr/>
        </p:nvSpPr>
        <p:spPr>
          <a:xfrm>
            <a:off x="4202073" y="3902173"/>
            <a:ext cx="7797006" cy="19492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6000"/>
            </a:pPr>
            <a:r>
              <a:rPr lang="zh-CN" altLang="en-US" dirty="0" smtClean="0"/>
              <a:t>异地多活最复杂的地方</a:t>
            </a:r>
            <a:endParaRPr lang="en-US" altLang="zh-CN" dirty="0" smtClean="0"/>
          </a:p>
          <a:p>
            <a:pPr>
              <a:defRPr sz="6000"/>
            </a:pPr>
            <a:r>
              <a:rPr lang="zh-CN" altLang="en-US" dirty="0" smtClean="0"/>
              <a:t>究竟在哪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540119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fill="hold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Shape 371"/>
          <p:cNvSpPr/>
          <p:nvPr/>
        </p:nvSpPr>
        <p:spPr>
          <a:xfrm>
            <a:off x="2197100" y="-5405240"/>
            <a:ext cx="19603959" cy="19603960"/>
          </a:xfrm>
          <a:prstGeom prst="ellipse">
            <a:avLst/>
          </a:prstGeom>
          <a:solidFill>
            <a:srgbClr val="C3D7E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3A4149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72" name="Shape 372"/>
          <p:cNvSpPr/>
          <p:nvPr/>
        </p:nvSpPr>
        <p:spPr>
          <a:xfrm>
            <a:off x="3437132" y="1383030"/>
            <a:ext cx="7850770" cy="6235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spcBef>
                <a:spcPts val="4200"/>
              </a:spcBef>
              <a:defRPr>
                <a:solidFill>
                  <a:srgbClr val="3A4149"/>
                </a:solidFill>
              </a:defRPr>
            </a:pPr>
            <a:r>
              <a:rPr dirty="0"/>
              <a:t>需求</a:t>
            </a:r>
          </a:p>
          <a:p>
            <a:pPr marL="890336" lvl="1" indent="-433136" algn="l">
              <a:spcBef>
                <a:spcPts val="4200"/>
              </a:spcBef>
              <a:buSzPct val="75000"/>
              <a:buChar char="•"/>
              <a:defRPr>
                <a:solidFill>
                  <a:srgbClr val="3A4149"/>
                </a:solidFill>
              </a:defRPr>
            </a:pPr>
            <a:r>
              <a:rPr dirty="0"/>
              <a:t>跨主机容器间网络访问</a:t>
            </a:r>
          </a:p>
          <a:p>
            <a:pPr marL="890336" lvl="1" indent="-433136" algn="l">
              <a:spcBef>
                <a:spcPts val="4200"/>
              </a:spcBef>
              <a:buSzPct val="75000"/>
              <a:buChar char="•"/>
              <a:defRPr>
                <a:solidFill>
                  <a:srgbClr val="3A4149"/>
                </a:solidFill>
              </a:defRPr>
            </a:pPr>
            <a:r>
              <a:rPr dirty="0" smtClean="0"/>
              <a:t>支持灵活负载均衡</a:t>
            </a:r>
            <a:endParaRPr dirty="0"/>
          </a:p>
          <a:p>
            <a:pPr marL="890336" lvl="1" indent="-433136" algn="l">
              <a:spcBef>
                <a:spcPts val="4200"/>
              </a:spcBef>
              <a:buSzPct val="75000"/>
              <a:buChar char="•"/>
              <a:defRPr>
                <a:solidFill>
                  <a:srgbClr val="3A4149"/>
                </a:solidFill>
              </a:defRPr>
            </a:pPr>
            <a:r>
              <a:rPr dirty="0"/>
              <a:t>云服务访问（RDS，OCS，OSS）</a:t>
            </a:r>
          </a:p>
          <a:p>
            <a:pPr marL="890336" lvl="1" indent="-433136" algn="l">
              <a:spcBef>
                <a:spcPts val="4200"/>
              </a:spcBef>
              <a:buSzPct val="75000"/>
              <a:buChar char="•"/>
              <a:defRPr>
                <a:solidFill>
                  <a:srgbClr val="3A4149"/>
                </a:solidFill>
              </a:defRPr>
            </a:pPr>
            <a:r>
              <a:rPr dirty="0"/>
              <a:t>多租户网络隔离</a:t>
            </a:r>
          </a:p>
          <a:p>
            <a:pPr marL="890336" lvl="1" indent="-433136" algn="l">
              <a:spcBef>
                <a:spcPts val="4200"/>
              </a:spcBef>
              <a:buSzPct val="75000"/>
              <a:buChar char="•"/>
              <a:defRPr>
                <a:solidFill>
                  <a:srgbClr val="3A4149"/>
                </a:solidFill>
              </a:defRPr>
            </a:pPr>
            <a:r>
              <a:rPr dirty="0"/>
              <a:t>弹性计算要求Container网络具备IP地址漂移能力</a:t>
            </a:r>
          </a:p>
        </p:txBody>
      </p:sp>
      <p:sp>
        <p:nvSpPr>
          <p:cNvPr id="373" name="Shape 373"/>
          <p:cNvSpPr/>
          <p:nvPr/>
        </p:nvSpPr>
        <p:spPr>
          <a:xfrm>
            <a:off x="13022699" y="1120537"/>
            <a:ext cx="7629487" cy="77970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spcBef>
                <a:spcPts val="4200"/>
              </a:spcBef>
              <a:defRPr>
                <a:solidFill>
                  <a:srgbClr val="3A4149"/>
                </a:solidFill>
              </a:defRPr>
            </a:pPr>
            <a:r>
              <a:rPr dirty="0"/>
              <a:t>问题</a:t>
            </a:r>
          </a:p>
          <a:p>
            <a:pPr marL="890336" lvl="1" indent="-433136" algn="l">
              <a:spcBef>
                <a:spcPts val="4200"/>
              </a:spcBef>
              <a:buSzPct val="75000"/>
              <a:buChar char="•"/>
              <a:defRPr>
                <a:solidFill>
                  <a:srgbClr val="3A4149"/>
                </a:solidFill>
              </a:defRPr>
            </a:pPr>
            <a:r>
              <a:rPr dirty="0"/>
              <a:t>Docker Host 模式，</a:t>
            </a:r>
            <a:r>
              <a:rPr dirty="0" smtClean="0"/>
              <a:t>混布存在端口冲突</a:t>
            </a:r>
            <a:endParaRPr dirty="0"/>
          </a:p>
          <a:p>
            <a:pPr marL="890336" lvl="1" indent="-433136" algn="l">
              <a:spcBef>
                <a:spcPts val="4200"/>
              </a:spcBef>
              <a:buSzPct val="75000"/>
              <a:buChar char="•"/>
              <a:defRPr>
                <a:solidFill>
                  <a:srgbClr val="3A4149"/>
                </a:solidFill>
              </a:defRPr>
            </a:pPr>
            <a:r>
              <a:rPr dirty="0"/>
              <a:t>Docker NAT  模式</a:t>
            </a:r>
            <a:r>
              <a:rPr dirty="0" smtClean="0"/>
              <a:t>，</a:t>
            </a:r>
            <a:r>
              <a:rPr lang="en-US" altLang="zh-CN" dirty="0" smtClean="0"/>
              <a:t>IP</a:t>
            </a:r>
            <a:r>
              <a:rPr dirty="0" smtClean="0"/>
              <a:t>地址敏感服务改造大</a:t>
            </a:r>
            <a:r>
              <a:rPr dirty="0"/>
              <a:t>，</a:t>
            </a:r>
            <a:r>
              <a:rPr dirty="0" smtClean="0"/>
              <a:t>无法支持服务发现</a:t>
            </a:r>
            <a:endParaRPr dirty="0"/>
          </a:p>
          <a:p>
            <a:pPr marL="890336" lvl="1" indent="-433136" algn="l">
              <a:spcBef>
                <a:spcPts val="4200"/>
              </a:spcBef>
              <a:buSzPct val="75000"/>
              <a:buChar char="•"/>
              <a:defRPr>
                <a:solidFill>
                  <a:srgbClr val="3A4149"/>
                </a:solidFill>
              </a:defRPr>
            </a:pPr>
            <a:r>
              <a:rPr dirty="0"/>
              <a:t>Overlay网络，涉及IP地址规划，MAC地址分配，网络设备收敛比等问题</a:t>
            </a:r>
          </a:p>
          <a:p>
            <a:pPr marL="890336" lvl="1" indent="-433136" algn="l">
              <a:spcBef>
                <a:spcPts val="4200"/>
              </a:spcBef>
              <a:buSzPct val="75000"/>
              <a:buChar char="•"/>
              <a:defRPr>
                <a:solidFill>
                  <a:srgbClr val="3A4149"/>
                </a:solidFill>
              </a:defRPr>
            </a:pPr>
            <a:r>
              <a:rPr dirty="0"/>
              <a:t>Overlay网络安全性，可维护性，容量规划问题</a:t>
            </a:r>
          </a:p>
        </p:txBody>
      </p:sp>
      <p:sp>
        <p:nvSpPr>
          <p:cNvPr id="374" name="Shape 374"/>
          <p:cNvSpPr/>
          <p:nvPr/>
        </p:nvSpPr>
        <p:spPr>
          <a:xfrm>
            <a:off x="559847" y="3149599"/>
            <a:ext cx="1142488" cy="345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t>容器网络</a:t>
            </a:r>
          </a:p>
        </p:txBody>
      </p:sp>
    </p:spTree>
  </p:cSld>
  <p:clrMapOvr>
    <a:masterClrMapping/>
  </p:clrMapOvr>
  <p:transition spd="slow" advClick="0">
    <p:wipe/>
  </p:transition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2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xit" presetSubtype="8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-0.737079 0.000000" pathEditMode="relative">
                                      <p:cBhvr>
                                        <p:cTn id="21" dur="1000" fill="hold"/>
                                        <p:tgtEl>
                                          <p:spTgt spid="3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1" grpId="2" animBg="1" advAuto="0"/>
      <p:bldP spid="372" grpId="3" animBg="1" advAuto="0"/>
      <p:bldP spid="374" grpId="1" animBg="1" advAuto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Shape 376"/>
          <p:cNvSpPr/>
          <p:nvPr/>
        </p:nvSpPr>
        <p:spPr>
          <a:xfrm>
            <a:off x="-3299580" y="-16898620"/>
            <a:ext cx="19603960" cy="19603959"/>
          </a:xfrm>
          <a:prstGeom prst="ellipse">
            <a:avLst/>
          </a:prstGeom>
          <a:solidFill>
            <a:srgbClr val="C3D7E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3A4149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77" name="Shape 377"/>
          <p:cNvSpPr>
            <a:spLocks noGrp="1"/>
          </p:cNvSpPr>
          <p:nvPr>
            <p:ph type="body" sz="quarter" idx="4294967295"/>
          </p:nvPr>
        </p:nvSpPr>
        <p:spPr>
          <a:xfrm>
            <a:off x="2758938" y="267593"/>
            <a:ext cx="7649913" cy="1964121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SzTx/>
              <a:buNone/>
              <a:defRPr sz="6000"/>
            </a:lvl1pPr>
          </a:lstStyle>
          <a:p>
            <a:r>
              <a:t>安全隔离</a:t>
            </a:r>
          </a:p>
        </p:txBody>
      </p:sp>
      <p:sp>
        <p:nvSpPr>
          <p:cNvPr id="379" name="Shape 379"/>
          <p:cNvSpPr/>
          <p:nvPr/>
        </p:nvSpPr>
        <p:spPr>
          <a:xfrm>
            <a:off x="939800" y="6919040"/>
            <a:ext cx="11531600" cy="28725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lvl="1" algn="l"/>
            <a:r>
              <a:rPr smtClean="0"/>
              <a:t>网络驱动</a:t>
            </a:r>
            <a:r>
              <a:rPr dirty="0" err="1"/>
              <a:t>libkv</a:t>
            </a:r>
            <a:r>
              <a:rPr dirty="0"/>
              <a:t> </a:t>
            </a:r>
            <a:r>
              <a:rPr dirty="0" err="1"/>
              <a:t>支持zk鉴权，只有Agent可以执行网络控制命令</a:t>
            </a:r>
            <a:r>
              <a:rPr err="1"/>
              <a:t>，</a:t>
            </a:r>
            <a:r>
              <a:rPr smtClean="0"/>
              <a:t>用户无法控制网络</a:t>
            </a:r>
            <a:endParaRPr lang="en-US" smtClean="0"/>
          </a:p>
          <a:p>
            <a:pPr lvl="1" algn="l"/>
            <a:endParaRPr lang="en-US" dirty="0" smtClean="0"/>
          </a:p>
          <a:p>
            <a:pPr lvl="1" algn="l"/>
            <a:r>
              <a:rPr dirty="0" smtClean="0"/>
              <a:t>不同用户之间通过</a:t>
            </a:r>
            <a:r>
              <a:rPr dirty="0"/>
              <a:t>Vxlan进行网络隔离，每个用户可配置多个VxLanID</a:t>
            </a:r>
          </a:p>
        </p:txBody>
      </p:sp>
      <p:sp>
        <p:nvSpPr>
          <p:cNvPr id="380" name="Shape 380"/>
          <p:cNvSpPr/>
          <p:nvPr/>
        </p:nvSpPr>
        <p:spPr>
          <a:xfrm>
            <a:off x="-11180979" y="7339330"/>
            <a:ext cx="9113746" cy="208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433136" indent="-433136" algn="l">
              <a:buSzPct val="75000"/>
              <a:buChar char="•"/>
            </a:pPr>
            <a:r>
              <a:t>部署</a:t>
            </a:r>
          </a:p>
          <a:p>
            <a:pPr marL="890336" lvl="1" indent="-433136" algn="l">
              <a:buSzPct val="75000"/>
              <a:buChar char="•"/>
            </a:pPr>
            <a:r>
              <a:t>单ZK集群多节点部署，海量容器节点</a:t>
            </a:r>
          </a:p>
          <a:p>
            <a:pPr marL="890336" lvl="1" indent="-433136" algn="l">
              <a:buSzPct val="75000"/>
              <a:buChar char="•"/>
            </a:pPr>
            <a:r>
              <a:t>ZKDocker化，ACSAdmin管控，告警</a:t>
            </a:r>
          </a:p>
          <a:p>
            <a:pPr marL="890336" lvl="1" indent="-433136" algn="l">
              <a:buSzPct val="75000"/>
              <a:buChar char="•"/>
            </a:pPr>
            <a:r>
              <a:t>数据盘定期SnapShot</a:t>
            </a:r>
          </a:p>
        </p:txBody>
      </p:sp>
      <p:sp>
        <p:nvSpPr>
          <p:cNvPr id="381" name="Shape 381"/>
          <p:cNvSpPr/>
          <p:nvPr/>
        </p:nvSpPr>
        <p:spPr>
          <a:xfrm>
            <a:off x="-8374476" y="7339330"/>
            <a:ext cx="7986711" cy="208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433136" indent="-433136" algn="l">
              <a:buSzPct val="75000"/>
              <a:buChar char="•"/>
            </a:pPr>
            <a:r>
              <a:t>扩展性</a:t>
            </a:r>
          </a:p>
          <a:p>
            <a:pPr marL="890336" lvl="1" indent="-433136" algn="l">
              <a:buSzPct val="75000"/>
              <a:buChar char="•"/>
            </a:pPr>
            <a:r>
              <a:t>单集群海量ECS节点</a:t>
            </a:r>
          </a:p>
          <a:p>
            <a:pPr marL="890336" lvl="1" indent="-433136" algn="l">
              <a:buSzPct val="75000"/>
              <a:buChar char="•"/>
            </a:pPr>
            <a:r>
              <a:t>集群间动态迁移</a:t>
            </a:r>
          </a:p>
          <a:p>
            <a:pPr marL="890336" lvl="1" indent="-433136" algn="l">
              <a:buSzPct val="75000"/>
              <a:buChar char="•"/>
            </a:pPr>
            <a:r>
              <a:t>NameSpace Dir目录集群间迁移</a:t>
            </a:r>
          </a:p>
        </p:txBody>
      </p:sp>
      <p:pic>
        <p:nvPicPr>
          <p:cNvPr id="8" name="图片 7" descr="Zookeeper多租户网络模型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1816" y="2914815"/>
            <a:ext cx="9561167" cy="40042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xit" presetSubtype="2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813477 0.004012" pathEditMode="relative">
                                      <p:cBhvr>
                                        <p:cTn id="21" dur="1000" fill="hold"/>
                                        <p:tgtEl>
                                          <p:spTgt spid="3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xit" presetSubtype="2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1.029297 0.000000" pathEditMode="relative">
                                      <p:cBhvr>
                                        <p:cTn id="30" dur="1000" fill="hold"/>
                                        <p:tgtEl>
                                          <p:spTgt spid="3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9" grpId="2" animBg="1" advAuto="0"/>
      <p:bldP spid="379" grpId="3" animBg="1" advAuto="0"/>
      <p:bldP spid="381" grpId="5" animBg="1" advAuto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/>
          <p:nvPr/>
        </p:nvSpPr>
        <p:spPr>
          <a:xfrm>
            <a:off x="-12595980" y="-4925180"/>
            <a:ext cx="19603960" cy="19603960"/>
          </a:xfrm>
          <a:prstGeom prst="ellipse">
            <a:avLst/>
          </a:prstGeom>
          <a:solidFill>
            <a:srgbClr val="C3D7E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3A4149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33" name="Shape 133"/>
          <p:cNvSpPr/>
          <p:nvPr/>
        </p:nvSpPr>
        <p:spPr>
          <a:xfrm>
            <a:off x="4640178" y="1392766"/>
            <a:ext cx="1802011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solidFill>
                  <a:srgbClr val="3A4149"/>
                </a:solidFill>
              </a:defRPr>
            </a:lvl1pPr>
          </a:lstStyle>
          <a:p>
            <a:r>
              <a:t>About</a:t>
            </a:r>
          </a:p>
        </p:txBody>
      </p:sp>
      <p:sp>
        <p:nvSpPr>
          <p:cNvPr id="134" name="Shape 134"/>
          <p:cNvSpPr/>
          <p:nvPr/>
        </p:nvSpPr>
        <p:spPr>
          <a:xfrm>
            <a:off x="6754713" y="1392766"/>
            <a:ext cx="968574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t>Me</a:t>
            </a:r>
          </a:p>
        </p:txBody>
      </p:sp>
      <p:sp>
        <p:nvSpPr>
          <p:cNvPr id="135" name="Shape 135"/>
          <p:cNvSpPr/>
          <p:nvPr/>
        </p:nvSpPr>
        <p:spPr>
          <a:xfrm>
            <a:off x="7134967" y="3215216"/>
            <a:ext cx="2948584" cy="596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2012 加入阿里 </a:t>
            </a:r>
          </a:p>
        </p:txBody>
      </p:sp>
      <p:sp>
        <p:nvSpPr>
          <p:cNvPr id="136" name="Shape 136"/>
          <p:cNvSpPr/>
          <p:nvPr/>
        </p:nvSpPr>
        <p:spPr>
          <a:xfrm>
            <a:off x="4684183" y="3799416"/>
            <a:ext cx="1943101" cy="596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4200"/>
              </a:spcBef>
              <a:defRPr>
                <a:solidFill>
                  <a:srgbClr val="3A4149"/>
                </a:solidFill>
              </a:defRPr>
            </a:lvl1pPr>
          </a:lstStyle>
          <a:p>
            <a:r>
              <a:t>店铺平台</a:t>
            </a:r>
          </a:p>
        </p:txBody>
      </p:sp>
      <p:sp>
        <p:nvSpPr>
          <p:cNvPr id="137" name="Shape 137"/>
          <p:cNvSpPr/>
          <p:nvPr/>
        </p:nvSpPr>
        <p:spPr>
          <a:xfrm>
            <a:off x="3450563" y="4572000"/>
            <a:ext cx="3301604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1" algn="r">
              <a:lnSpc>
                <a:spcPct val="50000"/>
              </a:lnSpc>
              <a:spcBef>
                <a:spcPts val="3200"/>
              </a:spcBef>
              <a:defRPr sz="2800">
                <a:solidFill>
                  <a:srgbClr val="3A4149"/>
                </a:solidFill>
              </a:defRPr>
            </a:pPr>
            <a:r>
              <a:t>高可用&amp;双11负责人</a:t>
            </a:r>
          </a:p>
        </p:txBody>
      </p:sp>
      <p:sp>
        <p:nvSpPr>
          <p:cNvPr id="138" name="Shape 138"/>
          <p:cNvSpPr/>
          <p:nvPr/>
        </p:nvSpPr>
        <p:spPr>
          <a:xfrm>
            <a:off x="2643716" y="5255683"/>
            <a:ext cx="412115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1" algn="r">
              <a:lnSpc>
                <a:spcPct val="50000"/>
              </a:lnSpc>
              <a:spcBef>
                <a:spcPts val="3200"/>
              </a:spcBef>
              <a:defRPr sz="2800">
                <a:solidFill>
                  <a:srgbClr val="3A4149"/>
                </a:solidFill>
              </a:defRPr>
            </a:pPr>
            <a:r>
              <a:rPr dirty="0"/>
              <a:t>高并发Web系统性能优化</a:t>
            </a:r>
          </a:p>
        </p:txBody>
      </p:sp>
      <p:sp>
        <p:nvSpPr>
          <p:cNvPr id="139" name="Shape 139"/>
          <p:cNvSpPr/>
          <p:nvPr/>
        </p:nvSpPr>
        <p:spPr>
          <a:xfrm>
            <a:off x="82616" y="5939366"/>
            <a:ext cx="6669551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lvl="1" algn="r">
              <a:spcBef>
                <a:spcPts val="3200"/>
              </a:spcBef>
              <a:defRPr sz="2800">
                <a:solidFill>
                  <a:srgbClr val="3A4149"/>
                </a:solidFill>
              </a:defRPr>
            </a:pPr>
            <a:r>
              <a:rPr dirty="0"/>
              <a:t>去IOE、静态化、异地多活</a:t>
            </a:r>
            <a:r>
              <a:rPr/>
              <a:t>、</a:t>
            </a:r>
            <a:r>
              <a:rPr smtClean="0"/>
              <a:t>全链路压测</a:t>
            </a:r>
            <a:endParaRPr dirty="0"/>
          </a:p>
        </p:txBody>
      </p:sp>
      <p:sp>
        <p:nvSpPr>
          <p:cNvPr id="140" name="Shape 140"/>
          <p:cNvSpPr/>
          <p:nvPr/>
        </p:nvSpPr>
        <p:spPr>
          <a:xfrm>
            <a:off x="7141434" y="6720416"/>
            <a:ext cx="889398" cy="596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TAE</a:t>
            </a:r>
          </a:p>
        </p:txBody>
      </p:sp>
      <p:sp>
        <p:nvSpPr>
          <p:cNvPr id="141" name="Shape 141"/>
          <p:cNvSpPr/>
          <p:nvPr/>
        </p:nvSpPr>
        <p:spPr>
          <a:xfrm>
            <a:off x="6695016" y="7433733"/>
            <a:ext cx="212090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1" algn="l">
              <a:spcBef>
                <a:spcPts val="1000"/>
              </a:spcBef>
              <a:defRPr sz="2800"/>
            </a:pPr>
            <a:r>
              <a:t>技术架构师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fill="hold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Shape 383"/>
          <p:cNvSpPr/>
          <p:nvPr/>
        </p:nvSpPr>
        <p:spPr>
          <a:xfrm>
            <a:off x="2025951" y="-4925180"/>
            <a:ext cx="19603959" cy="19603960"/>
          </a:xfrm>
          <a:prstGeom prst="ellipse">
            <a:avLst/>
          </a:prstGeom>
          <a:solidFill>
            <a:srgbClr val="C2D7E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grpSp>
        <p:nvGrpSpPr>
          <p:cNvPr id="386" name="Group 386"/>
          <p:cNvGrpSpPr/>
          <p:nvPr/>
        </p:nvGrpSpPr>
        <p:grpSpPr>
          <a:xfrm>
            <a:off x="3181950" y="1540510"/>
            <a:ext cx="7310080" cy="2368918"/>
            <a:chOff x="-1" y="0"/>
            <a:chExt cx="7310078" cy="2368917"/>
          </a:xfrm>
        </p:grpSpPr>
        <p:sp>
          <p:nvSpPr>
            <p:cNvPr id="384" name="Shape 384"/>
            <p:cNvSpPr/>
            <p:nvPr/>
          </p:nvSpPr>
          <p:spPr>
            <a:xfrm>
              <a:off x="-1" y="0"/>
              <a:ext cx="3747838" cy="596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marL="433136" indent="-433136">
                <a:buSzPct val="75000"/>
                <a:buChar char="•"/>
                <a:defRPr>
                  <a:solidFill>
                    <a:srgbClr val="3A4149"/>
                  </a:solidFill>
                </a:defRPr>
              </a:lvl1pPr>
            </a:lstStyle>
            <a:p>
              <a:r>
                <a:t>弹性扩容和缩容</a:t>
              </a:r>
            </a:p>
          </p:txBody>
        </p:sp>
        <p:sp>
          <p:nvSpPr>
            <p:cNvPr id="385" name="Shape 385"/>
            <p:cNvSpPr/>
            <p:nvPr/>
          </p:nvSpPr>
          <p:spPr>
            <a:xfrm>
              <a:off x="204288" y="717184"/>
              <a:ext cx="7105789" cy="165173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marL="890336" lvl="1" indent="-433136" algn="l">
                <a:spcBef>
                  <a:spcPts val="1000"/>
                </a:spcBef>
                <a:buSzPct val="75000"/>
                <a:buChar char="•"/>
                <a:defRPr sz="2800">
                  <a:solidFill>
                    <a:srgbClr val="3A4149"/>
                  </a:solidFill>
                </a:defRPr>
              </a:pPr>
              <a:r>
                <a:rPr dirty="0"/>
                <a:t>优雅发布，热升级，</a:t>
              </a:r>
              <a:r>
                <a:rPr dirty="0" smtClean="0"/>
                <a:t>不停服升级</a:t>
              </a:r>
            </a:p>
            <a:p>
              <a:pPr marL="890336" lvl="1" indent="-433136" algn="l">
                <a:spcBef>
                  <a:spcPts val="1000"/>
                </a:spcBef>
                <a:buSzPct val="75000"/>
                <a:buChar char="•"/>
                <a:defRPr sz="2800">
                  <a:solidFill>
                    <a:srgbClr val="3A4149"/>
                  </a:solidFill>
                </a:defRPr>
              </a:pPr>
              <a:r>
                <a:rPr dirty="0" smtClean="0"/>
                <a:t>垂直扩缩容</a:t>
              </a:r>
              <a:r>
                <a:rPr lang="zh-CN" altLang="en-US" dirty="0" smtClean="0"/>
                <a:t>、</a:t>
              </a:r>
              <a:r>
                <a:rPr dirty="0" smtClean="0"/>
                <a:t>水平扩缩容</a:t>
              </a:r>
            </a:p>
            <a:p>
              <a:pPr marL="890336" lvl="1" indent="-433136" algn="l">
                <a:spcBef>
                  <a:spcPts val="1000"/>
                </a:spcBef>
                <a:buSzPct val="75000"/>
                <a:buChar char="•"/>
                <a:defRPr sz="2800">
                  <a:solidFill>
                    <a:srgbClr val="3A4149"/>
                  </a:solidFill>
                </a:defRPr>
              </a:pPr>
              <a:r>
                <a:rPr dirty="0" smtClean="0"/>
                <a:t>手动扩缩容</a:t>
              </a:r>
              <a:r>
                <a:rPr dirty="0"/>
                <a:t>、自动扩容和缩容规则引擎</a:t>
              </a:r>
            </a:p>
          </p:txBody>
        </p:sp>
      </p:grpSp>
      <p:grpSp>
        <p:nvGrpSpPr>
          <p:cNvPr id="389" name="Group 389"/>
          <p:cNvGrpSpPr/>
          <p:nvPr/>
        </p:nvGrpSpPr>
        <p:grpSpPr>
          <a:xfrm>
            <a:off x="3181951" y="4004309"/>
            <a:ext cx="8304913" cy="2279651"/>
            <a:chOff x="0" y="0"/>
            <a:chExt cx="8304911" cy="2279650"/>
          </a:xfrm>
        </p:grpSpPr>
        <p:sp>
          <p:nvSpPr>
            <p:cNvPr id="387" name="Shape 387"/>
            <p:cNvSpPr/>
            <p:nvPr/>
          </p:nvSpPr>
          <p:spPr>
            <a:xfrm>
              <a:off x="-1" y="0"/>
              <a:ext cx="3747838" cy="596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marL="433136" indent="-433136">
                <a:buSzPct val="75000"/>
                <a:buChar char="•"/>
                <a:defRPr>
                  <a:solidFill>
                    <a:srgbClr val="3A4149"/>
                  </a:solidFill>
                </a:defRPr>
              </a:lvl1pPr>
            </a:lstStyle>
            <a:p>
              <a:r>
                <a:t>系统编排和混布</a:t>
              </a:r>
            </a:p>
          </p:txBody>
        </p:sp>
        <p:sp>
          <p:nvSpPr>
            <p:cNvPr id="388" name="Shape 388"/>
            <p:cNvSpPr/>
            <p:nvPr/>
          </p:nvSpPr>
          <p:spPr>
            <a:xfrm>
              <a:off x="195627" y="781050"/>
              <a:ext cx="8109285" cy="1498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marL="794084" lvl="1" indent="-336884" algn="l">
                <a:spcBef>
                  <a:spcPts val="1000"/>
                </a:spcBef>
                <a:buSzPct val="75000"/>
                <a:buChar char="•"/>
                <a:defRPr sz="2800">
                  <a:solidFill>
                    <a:srgbClr val="3A4149"/>
                  </a:solidFill>
                </a:defRPr>
              </a:pPr>
              <a:r>
                <a:t>系统构建（Compose）</a:t>
              </a:r>
            </a:p>
            <a:p>
              <a:pPr marL="794084" lvl="1" indent="-336884" algn="l">
                <a:spcBef>
                  <a:spcPts val="1000"/>
                </a:spcBef>
                <a:buSzPct val="75000"/>
                <a:buChar char="•"/>
                <a:defRPr sz="2800">
                  <a:solidFill>
                    <a:srgbClr val="3A4149"/>
                  </a:solidFill>
                </a:defRPr>
              </a:pPr>
              <a:r>
                <a:t>多应用混布</a:t>
              </a:r>
            </a:p>
            <a:p>
              <a:pPr marL="794084" lvl="1" indent="-336884" algn="l">
                <a:spcBef>
                  <a:spcPts val="1000"/>
                </a:spcBef>
                <a:buSzPct val="75000"/>
                <a:buChar char="•"/>
                <a:defRPr sz="2800"/>
              </a:pPr>
              <a:r>
                <a:rPr>
                  <a:solidFill>
                    <a:srgbClr val="3A4149"/>
                  </a:solidFill>
                </a:rPr>
                <a:t>多维度编排：资源属性、 应用属性、系统属性</a:t>
              </a:r>
            </a:p>
          </p:txBody>
        </p:sp>
      </p:grpSp>
      <p:grpSp>
        <p:nvGrpSpPr>
          <p:cNvPr id="392" name="Group 392"/>
          <p:cNvGrpSpPr/>
          <p:nvPr/>
        </p:nvGrpSpPr>
        <p:grpSpPr>
          <a:xfrm>
            <a:off x="3181950" y="6468109"/>
            <a:ext cx="8925463" cy="2719603"/>
            <a:chOff x="-1" y="0"/>
            <a:chExt cx="8925461" cy="2719601"/>
          </a:xfrm>
        </p:grpSpPr>
        <p:sp>
          <p:nvSpPr>
            <p:cNvPr id="390" name="Shape 390"/>
            <p:cNvSpPr/>
            <p:nvPr/>
          </p:nvSpPr>
          <p:spPr>
            <a:xfrm>
              <a:off x="-1" y="0"/>
              <a:ext cx="3747838" cy="596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marL="433136" indent="-433136">
                <a:buSzPct val="75000"/>
                <a:buChar char="•"/>
                <a:defRPr>
                  <a:solidFill>
                    <a:srgbClr val="3A4149"/>
                  </a:solidFill>
                </a:defRPr>
              </a:lvl1pPr>
            </a:lstStyle>
            <a:p>
              <a:r>
                <a:t>健康检查和迁移</a:t>
              </a:r>
            </a:p>
          </p:txBody>
        </p:sp>
        <p:sp>
          <p:nvSpPr>
            <p:cNvPr id="391" name="Shape 391"/>
            <p:cNvSpPr/>
            <p:nvPr/>
          </p:nvSpPr>
          <p:spPr>
            <a:xfrm>
              <a:off x="186851" y="508741"/>
              <a:ext cx="8738609" cy="22108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marL="794084" lvl="1" indent="-336884" algn="l">
                <a:spcBef>
                  <a:spcPts val="1000"/>
                </a:spcBef>
                <a:buSzPct val="75000"/>
                <a:buChar char="•"/>
                <a:defRPr sz="2800">
                  <a:solidFill>
                    <a:srgbClr val="3A4149"/>
                  </a:solidFill>
                </a:defRPr>
              </a:pPr>
              <a:r>
                <a:rPr dirty="0"/>
                <a:t>机器故障检查，应用故障检查</a:t>
              </a:r>
            </a:p>
            <a:p>
              <a:pPr marL="794084" lvl="1" indent="-336884" algn="l">
                <a:spcBef>
                  <a:spcPts val="1000"/>
                </a:spcBef>
                <a:buSzPct val="75000"/>
                <a:buChar char="•"/>
                <a:defRPr sz="2800">
                  <a:solidFill>
                    <a:srgbClr val="3A4149"/>
                  </a:solidFill>
                </a:defRPr>
              </a:pPr>
              <a:r>
                <a:rPr dirty="0" smtClean="0"/>
                <a:t>有状态迁移</a:t>
              </a:r>
              <a:r>
                <a:rPr lang="zh-CN" altLang="en-US" dirty="0"/>
                <a:t>（</a:t>
              </a:r>
              <a:r>
                <a:rPr lang="en-US" altLang="zh-CN" dirty="0"/>
                <a:t>7</a:t>
              </a:r>
              <a:r>
                <a:rPr lang="zh-CN" altLang="en-US" dirty="0"/>
                <a:t>层流量引导） </a:t>
              </a:r>
              <a:endParaRPr lang="en-US" altLang="zh-CN" dirty="0"/>
            </a:p>
            <a:p>
              <a:pPr marL="794084" lvl="1" indent="-336884" algn="l">
                <a:spcBef>
                  <a:spcPts val="1000"/>
                </a:spcBef>
                <a:buSzPct val="75000"/>
                <a:buChar char="•"/>
                <a:defRPr sz="2800">
                  <a:solidFill>
                    <a:srgbClr val="3A4149"/>
                  </a:solidFill>
                </a:defRPr>
              </a:pPr>
              <a:r>
                <a:rPr dirty="0" smtClean="0"/>
                <a:t>无状态迁移</a:t>
              </a:r>
              <a:r>
                <a:rPr lang="zh-CN" altLang="en-US" dirty="0" smtClean="0"/>
                <a:t>（数据迁移）</a:t>
              </a:r>
              <a:r>
                <a:rPr dirty="0" smtClean="0"/>
                <a:t>，IP</a:t>
              </a:r>
              <a:r>
                <a:rPr dirty="0"/>
                <a:t>地址漂移，域名漂移</a:t>
              </a:r>
            </a:p>
            <a:p>
              <a:pPr marL="794084" lvl="1" indent="-336884" algn="l">
                <a:spcBef>
                  <a:spcPts val="1000"/>
                </a:spcBef>
                <a:buSzPct val="75000"/>
                <a:buChar char="•"/>
                <a:defRPr sz="2800">
                  <a:solidFill>
                    <a:srgbClr val="3A4149"/>
                  </a:solidFill>
                </a:defRPr>
              </a:pPr>
              <a:r>
                <a:rPr dirty="0" smtClean="0"/>
                <a:t>检测和恢复规则引擎</a:t>
              </a:r>
              <a:endParaRPr dirty="0"/>
            </a:p>
          </p:txBody>
        </p:sp>
      </p:grpSp>
      <p:sp>
        <p:nvSpPr>
          <p:cNvPr id="393" name="Shape 393"/>
          <p:cNvSpPr/>
          <p:nvPr/>
        </p:nvSpPr>
        <p:spPr>
          <a:xfrm>
            <a:off x="572547" y="3149599"/>
            <a:ext cx="1142488" cy="345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rPr dirty="0"/>
              <a:t>弹性计算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8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8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-0.364258 0.000000" pathEditMode="relative">
                                      <p:cBhvr>
                                        <p:cTn id="29" dur="1000" fill="hold"/>
                                        <p:tgtEl>
                                          <p:spTgt spid="3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0" presetID="9" presetClass="exit" fill="hold" grpId="6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dissolve">
                                      <p:cBhvr>
                                        <p:cTn id="31" dur="800" fill="hold"/>
                                        <p:tgtEl>
                                          <p:spTgt spid="3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9" presetClass="exit" fill="hold" grpId="7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dissolve">
                                      <p:cBhvr>
                                        <p:cTn id="34" dur="800" fill="hold"/>
                                        <p:tgtEl>
                                          <p:spTgt spid="3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9" presetClass="exit" fill="hold" grpId="8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dissolve">
                                      <p:cBhvr>
                                        <p:cTn id="37" dur="800" fill="hold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6" grpId="2" animBg="1" advAuto="0"/>
      <p:bldP spid="386" grpId="6" animBg="1" advAuto="0"/>
      <p:bldP spid="389" grpId="3" animBg="1" advAuto="0"/>
      <p:bldP spid="389" grpId="7" animBg="1" advAuto="0"/>
      <p:bldP spid="392" grpId="4" animBg="1" advAuto="0"/>
      <p:bldP spid="392" grpId="8" animBg="1" advAuto="0"/>
      <p:bldP spid="393" grpId="1" animBg="1" advAuto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Shape 395"/>
          <p:cNvSpPr/>
          <p:nvPr/>
        </p:nvSpPr>
        <p:spPr>
          <a:xfrm>
            <a:off x="-3705980" y="-4925180"/>
            <a:ext cx="19603960" cy="19603960"/>
          </a:xfrm>
          <a:prstGeom prst="ellipse">
            <a:avLst/>
          </a:prstGeom>
          <a:solidFill>
            <a:srgbClr val="C2D7E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96" name="Shape 396"/>
          <p:cNvSpPr/>
          <p:nvPr/>
        </p:nvSpPr>
        <p:spPr>
          <a:xfrm>
            <a:off x="7330064" y="2221191"/>
            <a:ext cx="9418956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444500" lvl="1" indent="0" algn="l">
              <a:buSzPct val="75000"/>
              <a:defRPr>
                <a:solidFill>
                  <a:srgbClr val="3A4149"/>
                </a:solidFill>
              </a:defRPr>
            </a:pPr>
            <a:r>
              <a:rPr sz="2800" dirty="0"/>
              <a:t>扩容镜像预热</a:t>
            </a:r>
          </a:p>
        </p:txBody>
      </p:sp>
      <p:pic>
        <p:nvPicPr>
          <p:cNvPr id="397" name="image43.jpg" descr="EWS弹性计算架构图.jpg"/>
          <p:cNvPicPr>
            <a:picLocks noChangeAspect="1"/>
          </p:cNvPicPr>
          <p:nvPr/>
        </p:nvPicPr>
        <p:blipFill>
          <a:blip r:embed="rId2">
            <a:extLst/>
          </a:blip>
          <a:srcRect l="6780" t="2205" r="6780" b="3730"/>
          <a:stretch>
            <a:fillRect/>
          </a:stretch>
        </p:blipFill>
        <p:spPr>
          <a:xfrm>
            <a:off x="290123" y="1627187"/>
            <a:ext cx="7209087" cy="6499380"/>
          </a:xfrm>
          <a:prstGeom prst="rect">
            <a:avLst/>
          </a:prstGeom>
          <a:ln w="12700">
            <a:miter lim="400000"/>
          </a:ln>
        </p:spPr>
      </p:pic>
      <p:sp>
        <p:nvSpPr>
          <p:cNvPr id="398" name="Shape 398"/>
          <p:cNvSpPr/>
          <p:nvPr/>
        </p:nvSpPr>
        <p:spPr>
          <a:xfrm>
            <a:off x="7819390" y="7608108"/>
            <a:ext cx="5065579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444500" indent="-444500" algn="l">
              <a:buSzPct val="75000"/>
              <a:buChar char="•"/>
              <a:defRPr>
                <a:solidFill>
                  <a:srgbClr val="3A4149"/>
                </a:solidFill>
              </a:defRPr>
            </a:lvl1pPr>
          </a:lstStyle>
          <a:p>
            <a:pPr marL="0" indent="0">
              <a:buNone/>
            </a:pPr>
            <a:r>
              <a:rPr sz="2800" dirty="0" smtClean="0"/>
              <a:t>无状态，</a:t>
            </a:r>
            <a:r>
              <a:rPr sz="2800" dirty="0"/>
              <a:t>不停服， 分钟级</a:t>
            </a:r>
          </a:p>
        </p:txBody>
      </p:sp>
      <p:sp>
        <p:nvSpPr>
          <p:cNvPr id="399" name="Shape 399"/>
          <p:cNvSpPr/>
          <p:nvPr/>
        </p:nvSpPr>
        <p:spPr>
          <a:xfrm>
            <a:off x="7819390" y="6530723"/>
            <a:ext cx="5185410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marL="444500" indent="-444500" algn="l">
              <a:buSzPct val="75000"/>
              <a:buChar char="•"/>
              <a:defRPr>
                <a:solidFill>
                  <a:srgbClr val="3A4149"/>
                </a:solidFill>
              </a:defRPr>
            </a:lvl1pPr>
          </a:lstStyle>
          <a:p>
            <a:pPr marL="0" indent="0">
              <a:buNone/>
            </a:pPr>
            <a:r>
              <a:rPr sz="2800" dirty="0" smtClean="0"/>
              <a:t>有状态配置类，</a:t>
            </a:r>
            <a:r>
              <a:rPr sz="2800" dirty="0"/>
              <a:t>不停服，分钟级</a:t>
            </a:r>
          </a:p>
        </p:txBody>
      </p:sp>
      <p:sp>
        <p:nvSpPr>
          <p:cNvPr id="400" name="Shape 400"/>
          <p:cNvSpPr/>
          <p:nvPr/>
        </p:nvSpPr>
        <p:spPr>
          <a:xfrm>
            <a:off x="7819390" y="5453340"/>
            <a:ext cx="5185410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marL="444500" indent="-444500" algn="l">
              <a:buSzPct val="75000"/>
              <a:buChar char="•"/>
              <a:defRPr>
                <a:solidFill>
                  <a:srgbClr val="3A4149"/>
                </a:solidFill>
              </a:defRPr>
            </a:lvl1pPr>
          </a:lstStyle>
          <a:p>
            <a:pPr marL="0" indent="0">
              <a:buNone/>
            </a:pPr>
            <a:r>
              <a:rPr sz="2800" dirty="0" smtClean="0"/>
              <a:t>有状态数据类，</a:t>
            </a:r>
            <a:r>
              <a:rPr sz="2800" dirty="0"/>
              <a:t>分钟级</a:t>
            </a:r>
          </a:p>
        </p:txBody>
      </p:sp>
      <p:sp>
        <p:nvSpPr>
          <p:cNvPr id="401" name="Shape 401"/>
          <p:cNvSpPr/>
          <p:nvPr/>
        </p:nvSpPr>
        <p:spPr>
          <a:xfrm>
            <a:off x="7819390" y="4375957"/>
            <a:ext cx="7986711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buSzPct val="75000"/>
              <a:defRPr>
                <a:solidFill>
                  <a:srgbClr val="3A4149"/>
                </a:solidFill>
              </a:defRPr>
            </a:pPr>
            <a:r>
              <a:rPr sz="2800" dirty="0" smtClean="0"/>
              <a:t>混布</a:t>
            </a:r>
            <a:r>
              <a:rPr lang="en-US" sz="2800" dirty="0" smtClean="0"/>
              <a:t>  </a:t>
            </a:r>
            <a:r>
              <a:rPr lang="en-US" sz="2800" dirty="0"/>
              <a:t>J</a:t>
            </a:r>
            <a:r>
              <a:rPr sz="2800" dirty="0" smtClean="0"/>
              <a:t>ava</a:t>
            </a:r>
            <a:r>
              <a:rPr lang="en-US" sz="2800" dirty="0" smtClean="0"/>
              <a:t> </a:t>
            </a:r>
            <a:r>
              <a:rPr sz="2800" dirty="0" smtClean="0"/>
              <a:t>1</a:t>
            </a:r>
            <a:r>
              <a:rPr lang="en-US" sz="2800" dirty="0" smtClean="0"/>
              <a:t>:</a:t>
            </a:r>
            <a:r>
              <a:rPr sz="2800" dirty="0" smtClean="0"/>
              <a:t>2</a:t>
            </a:r>
            <a:r>
              <a:rPr lang="en-US" sz="2800" dirty="0" smtClean="0"/>
              <a:t>   PHP </a:t>
            </a:r>
            <a:r>
              <a:rPr sz="2800" dirty="0" smtClean="0"/>
              <a:t>1</a:t>
            </a:r>
            <a:r>
              <a:rPr lang="en-US" sz="2800" dirty="0" smtClean="0"/>
              <a:t>:</a:t>
            </a:r>
            <a:r>
              <a:rPr sz="2800" dirty="0" smtClean="0"/>
              <a:t>4</a:t>
            </a:r>
            <a:endParaRPr sz="2800" dirty="0"/>
          </a:p>
        </p:txBody>
      </p:sp>
      <p:sp>
        <p:nvSpPr>
          <p:cNvPr id="402" name="Shape 402"/>
          <p:cNvSpPr/>
          <p:nvPr/>
        </p:nvSpPr>
        <p:spPr>
          <a:xfrm>
            <a:off x="7819390" y="3298574"/>
            <a:ext cx="7986711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444500" indent="-444500" algn="l">
              <a:buSzPct val="75000"/>
              <a:buChar char="•"/>
              <a:defRPr>
                <a:solidFill>
                  <a:srgbClr val="3A4149"/>
                </a:solidFill>
              </a:defRPr>
            </a:lvl1pPr>
          </a:lstStyle>
          <a:p>
            <a:pPr marL="0" indent="0">
              <a:buNone/>
            </a:pPr>
            <a:r>
              <a:rPr sz="2800"/>
              <a:t>故障告警检测分钟级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2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3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4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grpId="5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grpId="6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grpId="7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6" grpId="2" animBg="1" advAuto="0"/>
      <p:bldP spid="397" grpId="1" animBg="1" advAuto="0"/>
      <p:bldP spid="398" grpId="7" animBg="1" advAuto="0"/>
      <p:bldP spid="399" grpId="6" animBg="1" advAuto="0"/>
      <p:bldP spid="400" grpId="5" animBg="1" advAuto="0"/>
      <p:bldP spid="401" grpId="4" animBg="1" advAuto="0"/>
      <p:bldP spid="402" grpId="3" animBg="1" advAuto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Shape 404"/>
          <p:cNvSpPr/>
          <p:nvPr/>
        </p:nvSpPr>
        <p:spPr>
          <a:xfrm>
            <a:off x="2108200" y="-5633840"/>
            <a:ext cx="19603959" cy="19603960"/>
          </a:xfrm>
          <a:prstGeom prst="ellipse">
            <a:avLst/>
          </a:prstGeom>
          <a:solidFill>
            <a:srgbClr val="C3D7E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3A4149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406" name="Shape 406"/>
          <p:cNvSpPr/>
          <p:nvPr/>
        </p:nvSpPr>
        <p:spPr>
          <a:xfrm>
            <a:off x="114299" y="3568700"/>
            <a:ext cx="1828801" cy="2616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6000"/>
            </a:pPr>
            <a:r>
              <a:t>监控</a:t>
            </a:r>
          </a:p>
          <a:p>
            <a:pPr>
              <a:defRPr sz="6000"/>
            </a:pPr>
            <a:r>
              <a:t>与</a:t>
            </a:r>
          </a:p>
          <a:p>
            <a:pPr>
              <a:defRPr sz="6000"/>
            </a:pPr>
            <a:r>
              <a:t>APM</a:t>
            </a:r>
          </a:p>
        </p:txBody>
      </p:sp>
      <p:grpSp>
        <p:nvGrpSpPr>
          <p:cNvPr id="3" name="组 2"/>
          <p:cNvGrpSpPr/>
          <p:nvPr/>
        </p:nvGrpSpPr>
        <p:grpSpPr>
          <a:xfrm>
            <a:off x="2963882" y="4096038"/>
            <a:ext cx="8932328" cy="4019262"/>
            <a:chOff x="2963883" y="4299239"/>
            <a:chExt cx="6634360" cy="2985250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63883" y="5662569"/>
              <a:ext cx="6634360" cy="1621920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78282" y="4299239"/>
              <a:ext cx="3855838" cy="786198"/>
            </a:xfrm>
            <a:prstGeom prst="rect">
              <a:avLst/>
            </a:prstGeom>
          </p:spPr>
        </p:pic>
        <p:sp>
          <p:nvSpPr>
            <p:cNvPr id="10" name="上下箭头 9"/>
            <p:cNvSpPr/>
            <p:nvPr/>
          </p:nvSpPr>
          <p:spPr bwMode="auto">
            <a:xfrm>
              <a:off x="6011762" y="5065133"/>
              <a:ext cx="365760" cy="597435"/>
            </a:xfrm>
            <a:prstGeom prst="upDownArrow">
              <a:avLst/>
            </a:prstGeom>
            <a:noFill/>
            <a:ln w="9525">
              <a:solidFill>
                <a:srgbClr val="C00000"/>
              </a:solidFill>
              <a:prstDash val="dash"/>
              <a:miter lim="800000"/>
              <a:headEnd/>
              <a:tailEnd/>
            </a:ln>
          </p:spPr>
          <p:txBody>
            <a:bodyPr wrap="none"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2" name="组 1"/>
          <p:cNvGrpSpPr/>
          <p:nvPr/>
        </p:nvGrpSpPr>
        <p:grpSpPr>
          <a:xfrm>
            <a:off x="2398432" y="1426909"/>
            <a:ext cx="10046806" cy="2216793"/>
            <a:chOff x="3465458" y="2265108"/>
            <a:chExt cx="5908056" cy="1303592"/>
          </a:xfrm>
        </p:grpSpPr>
        <p:grpSp>
          <p:nvGrpSpPr>
            <p:cNvPr id="11" name="组 10"/>
            <p:cNvGrpSpPr/>
            <p:nvPr/>
          </p:nvGrpSpPr>
          <p:grpSpPr>
            <a:xfrm>
              <a:off x="4308360" y="2292046"/>
              <a:ext cx="5052409" cy="250494"/>
              <a:chOff x="652768" y="4443426"/>
              <a:chExt cx="5052409" cy="326009"/>
            </a:xfrm>
          </p:grpSpPr>
          <p:sp>
            <p:nvSpPr>
              <p:cNvPr id="12" name="圆角矩形 11"/>
              <p:cNvSpPr/>
              <p:nvPr/>
            </p:nvSpPr>
            <p:spPr bwMode="auto">
              <a:xfrm>
                <a:off x="652768" y="4443426"/>
                <a:ext cx="1150076" cy="326009"/>
              </a:xfrm>
              <a:prstGeom prst="roundRect">
                <a:avLst>
                  <a:gd name="adj" fmla="val 10000"/>
                </a:avLst>
              </a:prstGeom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pPr algn="ctr">
                  <a:defRPr/>
                </a:pPr>
                <a:r>
                  <a:rPr lang="en-US" altLang="zh-CN" sz="2000" b="1" dirty="0" smtClean="0">
                    <a:solidFill>
                      <a:schemeClr val="tx1">
                        <a:lumMod val="50000"/>
                      </a:schemeClr>
                    </a:solidFill>
                    <a:latin typeface="FZQingKeBenYueSongS-R-GB" charset="-122"/>
                    <a:ea typeface="FZQingKeBenYueSongS-R-GB" charset="-122"/>
                    <a:cs typeface="FZQingKeBenYueSongS-R-GB" charset="-122"/>
                  </a:rPr>
                  <a:t>QPS</a:t>
                </a:r>
                <a:r>
                  <a:rPr lang="zh-CN" altLang="en-US" sz="2000" b="1" dirty="0" smtClean="0">
                    <a:solidFill>
                      <a:schemeClr val="tx1">
                        <a:lumMod val="50000"/>
                      </a:schemeClr>
                    </a:solidFill>
                    <a:latin typeface="FZQingKeBenYueSongS-R-GB" charset="-122"/>
                    <a:ea typeface="FZQingKeBenYueSongS-R-GB" charset="-122"/>
                    <a:cs typeface="FZQingKeBenYueSongS-R-GB" charset="-122"/>
                  </a:rPr>
                  <a:t>、</a:t>
                </a:r>
                <a:r>
                  <a:rPr lang="en-US" altLang="zh-CN" sz="2000" b="1" dirty="0" smtClean="0">
                    <a:solidFill>
                      <a:schemeClr val="tx1">
                        <a:lumMod val="50000"/>
                      </a:schemeClr>
                    </a:solidFill>
                    <a:latin typeface="FZQingKeBenYueSongS-R-GB" charset="-122"/>
                    <a:ea typeface="FZQingKeBenYueSongS-R-GB" charset="-122"/>
                    <a:cs typeface="FZQingKeBenYueSongS-R-GB" charset="-122"/>
                  </a:rPr>
                  <a:t>RT</a:t>
                </a:r>
                <a:r>
                  <a:rPr lang="zh-CN" altLang="en-US" sz="2000" b="1" dirty="0" smtClean="0">
                    <a:solidFill>
                      <a:schemeClr val="tx1">
                        <a:lumMod val="50000"/>
                      </a:schemeClr>
                    </a:solidFill>
                    <a:latin typeface="FZQingKeBenYueSongS-R-GB" charset="-122"/>
                    <a:ea typeface="FZQingKeBenYueSongS-R-GB" charset="-122"/>
                    <a:cs typeface="FZQingKeBenYueSongS-R-GB" charset="-122"/>
                  </a:rPr>
                  <a:t>、</a:t>
                </a:r>
                <a:r>
                  <a:rPr lang="en-US" altLang="zh-CN" sz="2000" b="1" dirty="0" smtClean="0">
                    <a:solidFill>
                      <a:schemeClr val="tx1">
                        <a:lumMod val="50000"/>
                      </a:schemeClr>
                    </a:solidFill>
                    <a:latin typeface="FZQingKeBenYueSongS-R-GB" charset="-122"/>
                    <a:ea typeface="FZQingKeBenYueSongS-R-GB" charset="-122"/>
                    <a:cs typeface="FZQingKeBenYueSongS-R-GB" charset="-122"/>
                  </a:rPr>
                  <a:t>PV</a:t>
                </a:r>
                <a:endParaRPr lang="zh-CN" altLang="en-US" sz="2000" b="1" dirty="0">
                  <a:solidFill>
                    <a:schemeClr val="tx1">
                      <a:lumMod val="50000"/>
                    </a:schemeClr>
                  </a:solidFill>
                  <a:latin typeface="FZQingKeBenYueSongS-R-GB" charset="-122"/>
                  <a:ea typeface="FZQingKeBenYueSongS-R-GB" charset="-122"/>
                  <a:cs typeface="FZQingKeBenYueSongS-R-GB" charset="-122"/>
                </a:endParaRPr>
              </a:p>
            </p:txBody>
          </p:sp>
          <p:sp>
            <p:nvSpPr>
              <p:cNvPr id="13" name="圆角矩形 12"/>
              <p:cNvSpPr/>
              <p:nvPr/>
            </p:nvSpPr>
            <p:spPr bwMode="auto">
              <a:xfrm>
                <a:off x="1917043" y="4443426"/>
                <a:ext cx="1324002" cy="324072"/>
              </a:xfrm>
              <a:prstGeom prst="roundRect">
                <a:avLst>
                  <a:gd name="adj" fmla="val 10000"/>
                </a:avLst>
              </a:prstGeom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pPr>
                  <a:defRPr/>
                </a:pPr>
                <a:r>
                  <a:rPr lang="en-US" altLang="zh-CN" sz="2000" b="1" dirty="0" smtClean="0">
                    <a:solidFill>
                      <a:schemeClr val="tx1">
                        <a:lumMod val="50000"/>
                      </a:schemeClr>
                    </a:solidFill>
                    <a:latin typeface="FZQingKeBenYueSongS-R-GB" charset="-122"/>
                    <a:ea typeface="FZQingKeBenYueSongS-R-GB" charset="-122"/>
                    <a:cs typeface="FZQingKeBenYueSongS-R-GB" charset="-122"/>
                  </a:rPr>
                  <a:t>CPU</a:t>
                </a:r>
                <a:r>
                  <a:rPr lang="zh-CN" altLang="en-US" sz="2000" b="1" dirty="0" smtClean="0">
                    <a:solidFill>
                      <a:schemeClr val="tx1">
                        <a:lumMod val="50000"/>
                      </a:schemeClr>
                    </a:solidFill>
                    <a:latin typeface="FZQingKeBenYueSongS-R-GB" charset="-122"/>
                    <a:ea typeface="FZQingKeBenYueSongS-R-GB" charset="-122"/>
                    <a:cs typeface="FZQingKeBenYueSongS-R-GB" charset="-122"/>
                  </a:rPr>
                  <a:t>、内存、带宽</a:t>
                </a:r>
                <a:endParaRPr lang="zh-CN" altLang="en-US" sz="2000" b="1" dirty="0">
                  <a:solidFill>
                    <a:schemeClr val="tx1">
                      <a:lumMod val="50000"/>
                    </a:schemeClr>
                  </a:solidFill>
                  <a:latin typeface="FZQingKeBenYueSongS-R-GB" charset="-122"/>
                  <a:ea typeface="FZQingKeBenYueSongS-R-GB" charset="-122"/>
                  <a:cs typeface="FZQingKeBenYueSongS-R-GB" charset="-122"/>
                </a:endParaRPr>
              </a:p>
            </p:txBody>
          </p:sp>
          <p:sp>
            <p:nvSpPr>
              <p:cNvPr id="14" name="圆角矩形 13"/>
              <p:cNvSpPr/>
              <p:nvPr/>
            </p:nvSpPr>
            <p:spPr bwMode="auto">
              <a:xfrm>
                <a:off x="3341098" y="4445363"/>
                <a:ext cx="1115264" cy="324072"/>
              </a:xfrm>
              <a:prstGeom prst="roundRect">
                <a:avLst>
                  <a:gd name="adj" fmla="val 10000"/>
                </a:avLst>
              </a:prstGeom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pPr algn="ctr">
                  <a:defRPr/>
                </a:pPr>
                <a:r>
                  <a:rPr lang="zh-CN" altLang="en-US" sz="2000" b="1" dirty="0" smtClean="0">
                    <a:solidFill>
                      <a:schemeClr val="tx1">
                        <a:lumMod val="50000"/>
                      </a:schemeClr>
                    </a:solidFill>
                    <a:latin typeface="FZQingKeBenYueSongS-R-GB" charset="-122"/>
                    <a:ea typeface="FZQingKeBenYueSongS-R-GB" charset="-122"/>
                    <a:cs typeface="FZQingKeBenYueSongS-R-GB" charset="-122"/>
                  </a:rPr>
                  <a:t>访问请求</a:t>
                </a:r>
                <a:r>
                  <a:rPr lang="en-US" altLang="zh-CN" sz="2000" b="1" dirty="0" smtClean="0">
                    <a:solidFill>
                      <a:schemeClr val="tx1">
                        <a:lumMod val="50000"/>
                      </a:schemeClr>
                    </a:solidFill>
                    <a:latin typeface="FZQingKeBenYueSongS-R-GB" charset="-122"/>
                    <a:ea typeface="FZQingKeBenYueSongS-R-GB" charset="-122"/>
                    <a:cs typeface="FZQingKeBenYueSongS-R-GB" charset="-122"/>
                  </a:rPr>
                  <a:t>URI</a:t>
                </a:r>
                <a:endParaRPr lang="zh-CN" altLang="en-US" sz="2000" b="1" dirty="0">
                  <a:solidFill>
                    <a:schemeClr val="tx1">
                      <a:lumMod val="50000"/>
                    </a:schemeClr>
                  </a:solidFill>
                  <a:latin typeface="FZQingKeBenYueSongS-R-GB" charset="-122"/>
                  <a:ea typeface="FZQingKeBenYueSongS-R-GB" charset="-122"/>
                  <a:cs typeface="FZQingKeBenYueSongS-R-GB" charset="-122"/>
                </a:endParaRPr>
              </a:p>
            </p:txBody>
          </p:sp>
          <p:sp>
            <p:nvSpPr>
              <p:cNvPr id="15" name="圆角矩形 14"/>
              <p:cNvSpPr/>
              <p:nvPr/>
            </p:nvSpPr>
            <p:spPr bwMode="auto">
              <a:xfrm>
                <a:off x="4616514" y="4443426"/>
                <a:ext cx="1088663" cy="324072"/>
              </a:xfrm>
              <a:prstGeom prst="roundRect">
                <a:avLst>
                  <a:gd name="adj" fmla="val 10000"/>
                </a:avLst>
              </a:prstGeom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pPr algn="ctr">
                  <a:defRPr/>
                </a:pPr>
                <a:r>
                  <a:rPr lang="zh-CN" altLang="en-US" sz="2000" b="1" dirty="0" smtClean="0">
                    <a:solidFill>
                      <a:schemeClr val="tx1">
                        <a:lumMod val="50000"/>
                      </a:schemeClr>
                    </a:solidFill>
                    <a:latin typeface="FZQingKeBenYueSongS-R-GB" charset="-122"/>
                    <a:ea typeface="FZQingKeBenYueSongS-R-GB" charset="-122"/>
                    <a:cs typeface="FZQingKeBenYueSongS-R-GB" charset="-122"/>
                  </a:rPr>
                  <a:t>数据源监控</a:t>
                </a:r>
                <a:endParaRPr lang="zh-CN" altLang="en-US" sz="2000" b="1" dirty="0">
                  <a:solidFill>
                    <a:schemeClr val="tx1">
                      <a:lumMod val="50000"/>
                    </a:schemeClr>
                  </a:solidFill>
                  <a:latin typeface="FZQingKeBenYueSongS-R-GB" charset="-122"/>
                  <a:ea typeface="FZQingKeBenYueSongS-R-GB" charset="-122"/>
                  <a:cs typeface="FZQingKeBenYueSongS-R-GB" charset="-122"/>
                </a:endParaRPr>
              </a:p>
            </p:txBody>
          </p:sp>
        </p:grpSp>
        <p:sp>
          <p:nvSpPr>
            <p:cNvPr id="16" name="圆角矩形 15"/>
            <p:cNvSpPr/>
            <p:nvPr/>
          </p:nvSpPr>
          <p:spPr bwMode="auto">
            <a:xfrm>
              <a:off x="4308812" y="2652648"/>
              <a:ext cx="1149624" cy="262796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pPr algn="ctr">
                <a:defRPr/>
              </a:pPr>
              <a:r>
                <a:rPr lang="zh-CN" altLang="en-US" sz="2000" b="1" dirty="0" smtClean="0">
                  <a:solidFill>
                    <a:schemeClr val="tx1">
                      <a:lumMod val="50000"/>
                    </a:schemeClr>
                  </a:solidFill>
                  <a:latin typeface="FZQingKeBenYueSongS-R-GB" charset="-122"/>
                  <a:ea typeface="FZQingKeBenYueSongS-R-GB" charset="-122"/>
                  <a:cs typeface="FZQingKeBenYueSongS-R-GB" charset="-122"/>
                </a:rPr>
                <a:t>健康检查报警</a:t>
              </a:r>
              <a:endParaRPr lang="zh-CN" altLang="en-US" sz="2000" b="1" dirty="0">
                <a:solidFill>
                  <a:schemeClr val="tx1">
                    <a:lumMod val="50000"/>
                  </a:schemeClr>
                </a:solidFill>
                <a:latin typeface="FZQingKeBenYueSongS-R-GB" charset="-122"/>
                <a:ea typeface="FZQingKeBenYueSongS-R-GB" charset="-122"/>
                <a:cs typeface="FZQingKeBenYueSongS-R-GB" charset="-122"/>
              </a:endParaRPr>
            </a:p>
          </p:txBody>
        </p:sp>
        <p:sp>
          <p:nvSpPr>
            <p:cNvPr id="17" name="圆角矩形 16"/>
            <p:cNvSpPr/>
            <p:nvPr/>
          </p:nvSpPr>
          <p:spPr bwMode="auto">
            <a:xfrm>
              <a:off x="5562473" y="2652648"/>
              <a:ext cx="1334163" cy="262796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pPr>
                <a:defRPr/>
              </a:pPr>
              <a:r>
                <a:rPr lang="en-US" altLang="zh-CN" sz="2000" b="1" dirty="0" smtClean="0">
                  <a:solidFill>
                    <a:schemeClr val="tx1">
                      <a:lumMod val="50000"/>
                    </a:schemeClr>
                  </a:solidFill>
                  <a:latin typeface="FZQingKeBenYueSongS-R-GB" charset="-122"/>
                  <a:ea typeface="FZQingKeBenYueSongS-R-GB" charset="-122"/>
                  <a:cs typeface="FZQingKeBenYueSongS-R-GB" charset="-122"/>
                </a:rPr>
                <a:t>CPU/</a:t>
              </a:r>
              <a:r>
                <a:rPr lang="zh-CN" altLang="en-US" sz="2000" b="1" dirty="0" smtClean="0">
                  <a:solidFill>
                    <a:schemeClr val="tx1">
                      <a:lumMod val="50000"/>
                    </a:schemeClr>
                  </a:solidFill>
                  <a:latin typeface="FZQingKeBenYueSongS-R-GB" charset="-122"/>
                  <a:ea typeface="FZQingKeBenYueSongS-R-GB" charset="-122"/>
                  <a:cs typeface="FZQingKeBenYueSongS-R-GB" charset="-122"/>
                </a:rPr>
                <a:t>磁盘报警</a:t>
              </a:r>
              <a:endParaRPr lang="zh-CN" altLang="en-US" sz="2000" b="1" dirty="0">
                <a:solidFill>
                  <a:schemeClr val="tx1">
                    <a:lumMod val="50000"/>
                  </a:schemeClr>
                </a:solidFill>
                <a:latin typeface="FZQingKeBenYueSongS-R-GB" charset="-122"/>
                <a:ea typeface="FZQingKeBenYueSongS-R-GB" charset="-122"/>
                <a:cs typeface="FZQingKeBenYueSongS-R-GB" charset="-122"/>
              </a:endParaRPr>
            </a:p>
          </p:txBody>
        </p:sp>
        <p:sp>
          <p:nvSpPr>
            <p:cNvPr id="18" name="圆角矩形 17"/>
            <p:cNvSpPr/>
            <p:nvPr/>
          </p:nvSpPr>
          <p:spPr bwMode="auto">
            <a:xfrm>
              <a:off x="6996689" y="2652648"/>
              <a:ext cx="1115264" cy="262796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pPr algn="ctr">
                <a:defRPr/>
              </a:pPr>
              <a:r>
                <a:rPr lang="en-US" altLang="zh-CN" sz="2000" b="1" dirty="0" smtClean="0">
                  <a:solidFill>
                    <a:schemeClr val="tx1">
                      <a:lumMod val="50000"/>
                    </a:schemeClr>
                  </a:solidFill>
                  <a:latin typeface="FZQingKeBenYueSongS-R-GB" charset="-122"/>
                  <a:ea typeface="FZQingKeBenYueSongS-R-GB" charset="-122"/>
                  <a:cs typeface="FZQingKeBenYueSongS-R-GB" charset="-122"/>
                </a:rPr>
                <a:t>RT</a:t>
              </a:r>
              <a:r>
                <a:rPr lang="zh-CN" altLang="en-US" sz="2000" b="1" dirty="0" smtClean="0">
                  <a:solidFill>
                    <a:schemeClr val="tx1">
                      <a:lumMod val="50000"/>
                    </a:schemeClr>
                  </a:solidFill>
                  <a:latin typeface="FZQingKeBenYueSongS-R-GB" charset="-122"/>
                  <a:ea typeface="FZQingKeBenYueSongS-R-GB" charset="-122"/>
                  <a:cs typeface="FZQingKeBenYueSongS-R-GB" charset="-122"/>
                </a:rPr>
                <a:t>设置报警</a:t>
              </a:r>
              <a:endParaRPr lang="zh-CN" altLang="en-US" sz="2000" b="1" dirty="0">
                <a:solidFill>
                  <a:schemeClr val="tx1">
                    <a:lumMod val="50000"/>
                  </a:schemeClr>
                </a:solidFill>
                <a:latin typeface="FZQingKeBenYueSongS-R-GB" charset="-122"/>
                <a:ea typeface="FZQingKeBenYueSongS-R-GB" charset="-122"/>
                <a:cs typeface="FZQingKeBenYueSongS-R-GB" charset="-122"/>
              </a:endParaRPr>
            </a:p>
          </p:txBody>
        </p:sp>
        <p:sp>
          <p:nvSpPr>
            <p:cNvPr id="19" name="圆角矩形 18"/>
            <p:cNvSpPr/>
            <p:nvPr/>
          </p:nvSpPr>
          <p:spPr bwMode="auto">
            <a:xfrm>
              <a:off x="8268410" y="2652648"/>
              <a:ext cx="1092359" cy="262796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pPr algn="ctr">
                <a:defRPr/>
              </a:pPr>
              <a:r>
                <a:rPr lang="zh-CN" altLang="en-US" sz="2000" b="1" dirty="0" smtClean="0">
                  <a:solidFill>
                    <a:schemeClr val="tx1">
                      <a:lumMod val="50000"/>
                    </a:schemeClr>
                  </a:solidFill>
                  <a:latin typeface="FZQingKeBenYueSongS-R-GB" charset="-122"/>
                  <a:ea typeface="FZQingKeBenYueSongS-R-GB" charset="-122"/>
                  <a:cs typeface="FZQingKeBenYueSongS-R-GB" charset="-122"/>
                </a:rPr>
                <a:t>数据库报警</a:t>
              </a:r>
              <a:endParaRPr lang="zh-CN" altLang="en-US" sz="2000" b="1" dirty="0">
                <a:solidFill>
                  <a:schemeClr val="tx1">
                    <a:lumMod val="50000"/>
                  </a:schemeClr>
                </a:solidFill>
                <a:latin typeface="FZQingKeBenYueSongS-R-GB" charset="-122"/>
                <a:ea typeface="FZQingKeBenYueSongS-R-GB" charset="-122"/>
                <a:cs typeface="FZQingKeBenYueSongS-R-GB" charset="-122"/>
              </a:endParaRPr>
            </a:p>
          </p:txBody>
        </p:sp>
        <p:grpSp>
          <p:nvGrpSpPr>
            <p:cNvPr id="20" name="组 19"/>
            <p:cNvGrpSpPr/>
            <p:nvPr/>
          </p:nvGrpSpPr>
          <p:grpSpPr>
            <a:xfrm>
              <a:off x="4308358" y="2995410"/>
              <a:ext cx="5065156" cy="258329"/>
              <a:chOff x="693406" y="5146791"/>
              <a:chExt cx="5075316" cy="330118"/>
            </a:xfrm>
          </p:grpSpPr>
          <p:sp>
            <p:nvSpPr>
              <p:cNvPr id="21" name="圆角矩形 20"/>
              <p:cNvSpPr/>
              <p:nvPr/>
            </p:nvSpPr>
            <p:spPr bwMode="auto">
              <a:xfrm>
                <a:off x="693406" y="5146791"/>
                <a:ext cx="1150077" cy="330118"/>
              </a:xfrm>
              <a:prstGeom prst="roundRect">
                <a:avLst>
                  <a:gd name="adj" fmla="val 10000"/>
                </a:avLst>
              </a:prstGeom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pPr algn="ctr">
                  <a:defRPr/>
                </a:pPr>
                <a:r>
                  <a:rPr lang="zh-CN" altLang="en-US" sz="2000" b="1" dirty="0" smtClean="0">
                    <a:solidFill>
                      <a:schemeClr val="tx1">
                        <a:lumMod val="50000"/>
                      </a:schemeClr>
                    </a:solidFill>
                    <a:latin typeface="FZQingKeBenYueSongS-R-GB" charset="-122"/>
                    <a:ea typeface="FZQingKeBenYueSongS-R-GB" charset="-122"/>
                    <a:cs typeface="FZQingKeBenYueSongS-R-GB" charset="-122"/>
                  </a:rPr>
                  <a:t>应用日志</a:t>
                </a:r>
                <a:endParaRPr lang="zh-CN" altLang="en-US" sz="2000" b="1" dirty="0">
                  <a:solidFill>
                    <a:schemeClr val="tx1">
                      <a:lumMod val="50000"/>
                    </a:schemeClr>
                  </a:solidFill>
                  <a:latin typeface="FZQingKeBenYueSongS-R-GB" charset="-122"/>
                  <a:ea typeface="FZQingKeBenYueSongS-R-GB" charset="-122"/>
                  <a:cs typeface="FZQingKeBenYueSongS-R-GB" charset="-122"/>
                </a:endParaRPr>
              </a:p>
            </p:txBody>
          </p:sp>
          <p:sp>
            <p:nvSpPr>
              <p:cNvPr id="22" name="圆角矩形 21"/>
              <p:cNvSpPr/>
              <p:nvPr/>
            </p:nvSpPr>
            <p:spPr bwMode="auto">
              <a:xfrm>
                <a:off x="1937362" y="5146791"/>
                <a:ext cx="1344322" cy="324074"/>
              </a:xfrm>
              <a:prstGeom prst="roundRect">
                <a:avLst>
                  <a:gd name="adj" fmla="val 10000"/>
                </a:avLst>
              </a:prstGeom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pPr algn="ctr">
                  <a:defRPr/>
                </a:pPr>
                <a:r>
                  <a:rPr lang="zh-CN" altLang="en-US" sz="2000" b="1" dirty="0" smtClean="0">
                    <a:solidFill>
                      <a:schemeClr val="tx1">
                        <a:lumMod val="50000"/>
                      </a:schemeClr>
                    </a:solidFill>
                    <a:latin typeface="FZQingKeBenYueSongS-R-GB" charset="-122"/>
                    <a:ea typeface="FZQingKeBenYueSongS-R-GB" charset="-122"/>
                    <a:cs typeface="FZQingKeBenYueSongS-R-GB" charset="-122"/>
                  </a:rPr>
                  <a:t>实时日志</a:t>
                </a:r>
                <a:endParaRPr lang="zh-CN" altLang="en-US" sz="2000" b="1" dirty="0">
                  <a:solidFill>
                    <a:schemeClr val="tx1">
                      <a:lumMod val="50000"/>
                    </a:schemeClr>
                  </a:solidFill>
                  <a:latin typeface="FZQingKeBenYueSongS-R-GB" charset="-122"/>
                  <a:ea typeface="FZQingKeBenYueSongS-R-GB" charset="-122"/>
                  <a:cs typeface="FZQingKeBenYueSongS-R-GB" charset="-122"/>
                </a:endParaRPr>
              </a:p>
            </p:txBody>
          </p:sp>
          <p:sp>
            <p:nvSpPr>
              <p:cNvPr id="23" name="圆角矩形 22"/>
              <p:cNvSpPr/>
              <p:nvPr/>
            </p:nvSpPr>
            <p:spPr bwMode="auto">
              <a:xfrm>
                <a:off x="3387565" y="5146791"/>
                <a:ext cx="1109436" cy="324073"/>
              </a:xfrm>
              <a:prstGeom prst="roundRect">
                <a:avLst>
                  <a:gd name="adj" fmla="val 10000"/>
                </a:avLst>
              </a:prstGeom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pPr algn="ctr">
                  <a:defRPr/>
                </a:pPr>
                <a:r>
                  <a:rPr lang="zh-CN" altLang="en-US" sz="2000" b="1" dirty="0" smtClean="0">
                    <a:solidFill>
                      <a:schemeClr val="tx1">
                        <a:lumMod val="50000"/>
                      </a:schemeClr>
                    </a:solidFill>
                    <a:latin typeface="FZQingKeBenYueSongS-R-GB" charset="-122"/>
                    <a:ea typeface="FZQingKeBenYueSongS-R-GB" charset="-122"/>
                    <a:cs typeface="FZQingKeBenYueSongS-R-GB" charset="-122"/>
                  </a:rPr>
                  <a:t>错误日志联动</a:t>
                </a:r>
                <a:endParaRPr lang="zh-CN" altLang="en-US" sz="2000" b="1" dirty="0">
                  <a:solidFill>
                    <a:schemeClr val="tx1">
                      <a:lumMod val="50000"/>
                    </a:schemeClr>
                  </a:solidFill>
                  <a:latin typeface="FZQingKeBenYueSongS-R-GB" charset="-122"/>
                  <a:ea typeface="FZQingKeBenYueSongS-R-GB" charset="-122"/>
                  <a:cs typeface="FZQingKeBenYueSongS-R-GB" charset="-122"/>
                </a:endParaRPr>
              </a:p>
            </p:txBody>
          </p:sp>
          <p:sp>
            <p:nvSpPr>
              <p:cNvPr id="24" name="圆角矩形 23"/>
              <p:cNvSpPr/>
              <p:nvPr/>
            </p:nvSpPr>
            <p:spPr bwMode="auto">
              <a:xfrm>
                <a:off x="4659286" y="5152836"/>
                <a:ext cx="1109436" cy="324073"/>
              </a:xfrm>
              <a:prstGeom prst="roundRect">
                <a:avLst>
                  <a:gd name="adj" fmla="val 10000"/>
                </a:avLst>
              </a:prstGeom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pPr algn="ctr">
                  <a:defRPr/>
                </a:pPr>
                <a:r>
                  <a:rPr lang="zh-CN" altLang="en-US" sz="2000" b="1" dirty="0" smtClean="0">
                    <a:solidFill>
                      <a:schemeClr val="tx1">
                        <a:lumMod val="50000"/>
                      </a:schemeClr>
                    </a:solidFill>
                    <a:latin typeface="FZQingKeBenYueSongS-R-GB" charset="-122"/>
                    <a:ea typeface="FZQingKeBenYueSongS-R-GB" charset="-122"/>
                    <a:cs typeface="FZQingKeBenYueSongS-R-GB" charset="-122"/>
                  </a:rPr>
                  <a:t>日志搜索</a:t>
                </a:r>
                <a:endParaRPr lang="zh-CN" altLang="en-US" sz="2000" b="1" dirty="0">
                  <a:solidFill>
                    <a:schemeClr val="tx1">
                      <a:lumMod val="50000"/>
                    </a:schemeClr>
                  </a:solidFill>
                  <a:latin typeface="FZQingKeBenYueSongS-R-GB" charset="-122"/>
                  <a:ea typeface="FZQingKeBenYueSongS-R-GB" charset="-122"/>
                  <a:cs typeface="FZQingKeBenYueSongS-R-GB" charset="-122"/>
                </a:endParaRPr>
              </a:p>
            </p:txBody>
          </p:sp>
        </p:grpSp>
        <p:grpSp>
          <p:nvGrpSpPr>
            <p:cNvPr id="25" name="组 24"/>
            <p:cNvGrpSpPr/>
            <p:nvPr/>
          </p:nvGrpSpPr>
          <p:grpSpPr>
            <a:xfrm>
              <a:off x="4298651" y="3329766"/>
              <a:ext cx="5074863" cy="238934"/>
              <a:chOff x="693859" y="5562426"/>
              <a:chExt cx="5074863" cy="324073"/>
            </a:xfrm>
          </p:grpSpPr>
          <p:sp>
            <p:nvSpPr>
              <p:cNvPr id="26" name="圆角矩形 25"/>
              <p:cNvSpPr/>
              <p:nvPr/>
            </p:nvSpPr>
            <p:spPr bwMode="auto">
              <a:xfrm>
                <a:off x="693859" y="5562426"/>
                <a:ext cx="1157482" cy="324073"/>
              </a:xfrm>
              <a:prstGeom prst="roundRect">
                <a:avLst>
                  <a:gd name="adj" fmla="val 10000"/>
                </a:avLst>
              </a:prstGeom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pPr algn="ctr">
                  <a:defRPr/>
                </a:pPr>
                <a:r>
                  <a:rPr lang="zh-CN" altLang="en-US" sz="2000" b="1" dirty="0" smtClean="0">
                    <a:solidFill>
                      <a:schemeClr val="tx1">
                        <a:lumMod val="50000"/>
                      </a:schemeClr>
                    </a:solidFill>
                    <a:latin typeface="FZQingKeBenYueSongS-R-GB" charset="-122"/>
                    <a:ea typeface="FZQingKeBenYueSongS-R-GB" charset="-122"/>
                    <a:cs typeface="FZQingKeBenYueSongS-R-GB" charset="-122"/>
                  </a:rPr>
                  <a:t>连接数监控</a:t>
                </a:r>
                <a:endParaRPr lang="zh-CN" altLang="en-US" sz="2000" b="1" dirty="0">
                  <a:solidFill>
                    <a:schemeClr val="tx1">
                      <a:lumMod val="50000"/>
                    </a:schemeClr>
                  </a:solidFill>
                  <a:latin typeface="FZQingKeBenYueSongS-R-GB" charset="-122"/>
                  <a:ea typeface="FZQingKeBenYueSongS-R-GB" charset="-122"/>
                  <a:cs typeface="FZQingKeBenYueSongS-R-GB" charset="-122"/>
                </a:endParaRPr>
              </a:p>
            </p:txBody>
          </p:sp>
          <p:sp>
            <p:nvSpPr>
              <p:cNvPr id="27" name="圆角矩形 26"/>
              <p:cNvSpPr/>
              <p:nvPr/>
            </p:nvSpPr>
            <p:spPr bwMode="auto">
              <a:xfrm>
                <a:off x="1957682" y="5562426"/>
                <a:ext cx="1334162" cy="324073"/>
              </a:xfrm>
              <a:prstGeom prst="roundRect">
                <a:avLst>
                  <a:gd name="adj" fmla="val 10000"/>
                </a:avLst>
              </a:prstGeom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pPr algn="ctr">
                  <a:defRPr/>
                </a:pPr>
                <a:r>
                  <a:rPr lang="zh-CN" altLang="en-US" sz="2000" b="1" dirty="0" smtClean="0">
                    <a:solidFill>
                      <a:schemeClr val="tx1">
                        <a:lumMod val="50000"/>
                      </a:schemeClr>
                    </a:solidFill>
                    <a:latin typeface="FZQingKeBenYueSongS-R-GB" charset="-122"/>
                    <a:ea typeface="FZQingKeBenYueSongS-R-GB" charset="-122"/>
                    <a:cs typeface="FZQingKeBenYueSongS-R-GB" charset="-122"/>
                  </a:rPr>
                  <a:t>存储空间</a:t>
                </a:r>
                <a:endParaRPr lang="zh-CN" altLang="en-US" sz="2000" b="1" dirty="0">
                  <a:solidFill>
                    <a:schemeClr val="tx1">
                      <a:lumMod val="50000"/>
                    </a:schemeClr>
                  </a:solidFill>
                  <a:latin typeface="FZQingKeBenYueSongS-R-GB" charset="-122"/>
                  <a:ea typeface="FZQingKeBenYueSongS-R-GB" charset="-122"/>
                  <a:cs typeface="FZQingKeBenYueSongS-R-GB" charset="-122"/>
                </a:endParaRPr>
              </a:p>
            </p:txBody>
          </p:sp>
          <p:sp>
            <p:nvSpPr>
              <p:cNvPr id="28" name="圆角矩形 27"/>
              <p:cNvSpPr/>
              <p:nvPr/>
            </p:nvSpPr>
            <p:spPr bwMode="auto">
              <a:xfrm>
                <a:off x="4659286" y="5562426"/>
                <a:ext cx="1109436" cy="324073"/>
              </a:xfrm>
              <a:prstGeom prst="roundRect">
                <a:avLst>
                  <a:gd name="adj" fmla="val 10000"/>
                </a:avLst>
              </a:prstGeom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pPr algn="ctr">
                  <a:defRPr/>
                </a:pPr>
                <a:r>
                  <a:rPr lang="zh-CN" altLang="en-US" sz="2000" b="1" dirty="0" smtClean="0">
                    <a:solidFill>
                      <a:schemeClr val="tx1">
                        <a:lumMod val="50000"/>
                      </a:schemeClr>
                    </a:solidFill>
                    <a:latin typeface="FZQingKeBenYueSongS-R-GB" charset="-122"/>
                    <a:ea typeface="FZQingKeBenYueSongS-R-GB" charset="-122"/>
                    <a:cs typeface="FZQingKeBenYueSongS-R-GB" charset="-122"/>
                  </a:rPr>
                  <a:t>慢</a:t>
                </a:r>
                <a:r>
                  <a:rPr lang="en-US" altLang="zh-CN" sz="2000" b="1" dirty="0" smtClean="0">
                    <a:solidFill>
                      <a:schemeClr val="tx1">
                        <a:lumMod val="50000"/>
                      </a:schemeClr>
                    </a:solidFill>
                    <a:latin typeface="FZQingKeBenYueSongS-R-GB" charset="-122"/>
                    <a:ea typeface="FZQingKeBenYueSongS-R-GB" charset="-122"/>
                    <a:cs typeface="FZQingKeBenYueSongS-R-GB" charset="-122"/>
                  </a:rPr>
                  <a:t>SQL</a:t>
                </a:r>
                <a:endParaRPr lang="zh-CN" altLang="en-US" sz="2000" b="1" dirty="0">
                  <a:solidFill>
                    <a:schemeClr val="tx1">
                      <a:lumMod val="50000"/>
                    </a:schemeClr>
                  </a:solidFill>
                  <a:latin typeface="FZQingKeBenYueSongS-R-GB" charset="-122"/>
                  <a:ea typeface="FZQingKeBenYueSongS-R-GB" charset="-122"/>
                  <a:cs typeface="FZQingKeBenYueSongS-R-GB" charset="-122"/>
                </a:endParaRPr>
              </a:p>
            </p:txBody>
          </p:sp>
        </p:grpSp>
        <p:sp>
          <p:nvSpPr>
            <p:cNvPr id="29" name="圆角矩形 28"/>
            <p:cNvSpPr/>
            <p:nvPr/>
          </p:nvSpPr>
          <p:spPr bwMode="auto">
            <a:xfrm>
              <a:off x="7002516" y="3329767"/>
              <a:ext cx="1109437" cy="238933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pPr algn="ctr">
                <a:defRPr/>
              </a:pPr>
              <a:r>
                <a:rPr lang="en-US" altLang="zh-CN" sz="2000" b="1" dirty="0" smtClean="0">
                  <a:solidFill>
                    <a:schemeClr val="tx1">
                      <a:lumMod val="50000"/>
                    </a:schemeClr>
                  </a:solidFill>
                  <a:latin typeface="FZQingKeBenYueSongS-R-GB" charset="-122"/>
                  <a:ea typeface="FZQingKeBenYueSongS-R-GB" charset="-122"/>
                  <a:cs typeface="FZQingKeBenYueSongS-R-GB" charset="-122"/>
                </a:rPr>
                <a:t>SQL</a:t>
              </a:r>
              <a:r>
                <a:rPr lang="zh-CN" altLang="en-US" sz="2000" b="1" dirty="0" smtClean="0">
                  <a:solidFill>
                    <a:schemeClr val="tx1">
                      <a:lumMod val="50000"/>
                    </a:schemeClr>
                  </a:solidFill>
                  <a:latin typeface="FZQingKeBenYueSongS-R-GB" charset="-122"/>
                  <a:ea typeface="FZQingKeBenYueSongS-R-GB" charset="-122"/>
                  <a:cs typeface="FZQingKeBenYueSongS-R-GB" charset="-122"/>
                </a:rPr>
                <a:t>执行记录</a:t>
              </a:r>
              <a:endParaRPr lang="zh-CN" altLang="en-US" sz="2000" b="1" dirty="0">
                <a:solidFill>
                  <a:schemeClr val="tx1">
                    <a:lumMod val="50000"/>
                  </a:schemeClr>
                </a:solidFill>
                <a:latin typeface="FZQingKeBenYueSongS-R-GB" charset="-122"/>
                <a:ea typeface="FZQingKeBenYueSongS-R-GB" charset="-122"/>
                <a:cs typeface="FZQingKeBenYueSongS-R-GB" charset="-122"/>
              </a:endParaRPr>
            </a:p>
          </p:txBody>
        </p:sp>
        <p:sp>
          <p:nvSpPr>
            <p:cNvPr id="30" name="矩形 29"/>
            <p:cNvSpPr/>
            <p:nvPr/>
          </p:nvSpPr>
          <p:spPr>
            <a:xfrm>
              <a:off x="3465458" y="2265108"/>
              <a:ext cx="874437" cy="27148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zh-CN" altLang="en-US" sz="2400" b="1" dirty="0" smtClean="0">
                  <a:solidFill>
                    <a:schemeClr val="tx1">
                      <a:lumMod val="25000"/>
                    </a:schemeClr>
                  </a:solidFill>
                  <a:latin typeface="FZQingKeBenYueSongS-R-GB" charset="-122"/>
                  <a:ea typeface="FZQingKeBenYueSongS-R-GB" charset="-122"/>
                  <a:cs typeface="FZQingKeBenYueSongS-R-GB" charset="-122"/>
                </a:rPr>
                <a:t>应用监控</a:t>
              </a:r>
              <a:endParaRPr lang="en-US" altLang="zh-CN" sz="2400" b="1" dirty="0">
                <a:solidFill>
                  <a:schemeClr val="tx1">
                    <a:lumMod val="25000"/>
                  </a:schemeClr>
                </a:solidFill>
                <a:latin typeface="FZQingKeBenYueSongS-R-GB" charset="-122"/>
                <a:ea typeface="FZQingKeBenYueSongS-R-GB" charset="-122"/>
                <a:cs typeface="FZQingKeBenYueSongS-R-GB" charset="-122"/>
              </a:endParaRPr>
            </a:p>
          </p:txBody>
        </p:sp>
        <p:sp>
          <p:nvSpPr>
            <p:cNvPr id="31" name="矩形 30"/>
            <p:cNvSpPr/>
            <p:nvPr/>
          </p:nvSpPr>
          <p:spPr>
            <a:xfrm>
              <a:off x="3667393" y="2607965"/>
              <a:ext cx="470571" cy="27148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 sz="1800">
                  <a:solidFill>
                    <a:srgbClr val="000000"/>
                  </a:solidFill>
                </a:defRPr>
              </a:pPr>
              <a:r>
                <a:rPr lang="zh-CN" altLang="en-US" sz="2400" b="1" dirty="0" smtClean="0">
                  <a:solidFill>
                    <a:schemeClr val="tx1">
                      <a:lumMod val="25000"/>
                    </a:schemeClr>
                  </a:solidFill>
                  <a:latin typeface="FZQingKeBenYueSongS-R-GB" charset="-122"/>
                  <a:ea typeface="FZQingKeBenYueSongS-R-GB" charset="-122"/>
                  <a:cs typeface="FZQingKeBenYueSongS-R-GB" charset="-122"/>
                </a:rPr>
                <a:t>报警</a:t>
              </a:r>
              <a:endParaRPr lang="en-US" altLang="zh-CN" sz="2400" b="1" dirty="0" smtClean="0">
                <a:solidFill>
                  <a:schemeClr val="tx1">
                    <a:lumMod val="25000"/>
                  </a:schemeClr>
                </a:solidFill>
                <a:latin typeface="FZQingKeBenYueSongS-R-GB" charset="-122"/>
                <a:ea typeface="FZQingKeBenYueSongS-R-GB" charset="-122"/>
                <a:cs typeface="FZQingKeBenYueSongS-R-GB" charset="-122"/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3508007" y="2976740"/>
              <a:ext cx="789339" cy="27148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 sz="1800">
                  <a:solidFill>
                    <a:srgbClr val="000000"/>
                  </a:solidFill>
                </a:defRPr>
              </a:pPr>
              <a:r>
                <a:rPr lang="zh-CN" altLang="en-US" sz="2400" b="1" dirty="0" smtClean="0">
                  <a:solidFill>
                    <a:schemeClr val="tx1">
                      <a:lumMod val="25000"/>
                    </a:schemeClr>
                  </a:solidFill>
                  <a:latin typeface="FZQingKeBenYueSongS-R-GB" charset="-122"/>
                  <a:ea typeface="FZQingKeBenYueSongS-R-GB" charset="-122"/>
                  <a:cs typeface="FZQingKeBenYueSongS-R-GB" charset="-122"/>
                </a:rPr>
                <a:t>日志</a:t>
              </a:r>
              <a:endParaRPr lang="en-US" altLang="zh-CN" sz="2400" b="1" dirty="0">
                <a:solidFill>
                  <a:schemeClr val="tx1">
                    <a:lumMod val="25000"/>
                  </a:schemeClr>
                </a:solidFill>
                <a:latin typeface="FZQingKeBenYueSongS-R-GB" charset="-122"/>
                <a:ea typeface="FZQingKeBenYueSongS-R-GB" charset="-122"/>
                <a:cs typeface="FZQingKeBenYueSongS-R-GB" charset="-122"/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3465458" y="3291701"/>
              <a:ext cx="874437" cy="27148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 sz="1800">
                  <a:solidFill>
                    <a:srgbClr val="000000"/>
                  </a:solidFill>
                </a:defRPr>
              </a:pPr>
              <a:r>
                <a:rPr lang="zh-CN" altLang="en-US" sz="2400" b="1" dirty="0" smtClean="0">
                  <a:solidFill>
                    <a:schemeClr val="tx1">
                      <a:lumMod val="25000"/>
                    </a:schemeClr>
                  </a:solidFill>
                  <a:latin typeface="FZQingKeBenYueSongS-R-GB" charset="-122"/>
                  <a:ea typeface="FZQingKeBenYueSongS-R-GB" charset="-122"/>
                  <a:cs typeface="FZQingKeBenYueSongS-R-GB" charset="-122"/>
                </a:rPr>
                <a:t>数据库</a:t>
              </a:r>
              <a:endParaRPr lang="en-US" altLang="zh-CN" sz="2400" b="1" dirty="0">
                <a:solidFill>
                  <a:schemeClr val="tx1">
                    <a:lumMod val="25000"/>
                  </a:schemeClr>
                </a:solidFill>
                <a:latin typeface="FZQingKeBenYueSongS-R-GB" charset="-122"/>
                <a:ea typeface="FZQingKeBenYueSongS-R-GB" charset="-122"/>
                <a:cs typeface="FZQingKeBenYueSongS-R-GB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499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8437E-6 3.90625E-6 L -0.36133 3.90625E-6 " pathEditMode="relative" rAng="0" ptsTypes="AA">
                                      <p:cBhvr>
                                        <p:cTn id="27" dur="1000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066" y="0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4" grpId="2" animBg="1" advAuto="0"/>
      <p:bldP spid="406" grpId="1" animBg="1" advAuto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Shape 411"/>
          <p:cNvSpPr/>
          <p:nvPr/>
        </p:nvSpPr>
        <p:spPr>
          <a:xfrm>
            <a:off x="2042884" y="-4925180"/>
            <a:ext cx="19603959" cy="19603960"/>
          </a:xfrm>
          <a:prstGeom prst="ellipse">
            <a:avLst/>
          </a:prstGeom>
          <a:solidFill>
            <a:srgbClr val="3A414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3A4149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412" name="Shape 412"/>
          <p:cNvSpPr/>
          <p:nvPr/>
        </p:nvSpPr>
        <p:spPr>
          <a:xfrm>
            <a:off x="572547" y="3149599"/>
            <a:ext cx="1142488" cy="345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6000">
                <a:solidFill>
                  <a:srgbClr val="3A4149"/>
                </a:solidFill>
              </a:defRPr>
            </a:lvl1pPr>
          </a:lstStyle>
          <a:p>
            <a:r>
              <a:t>产品演示</a:t>
            </a:r>
          </a:p>
        </p:txBody>
      </p:sp>
      <p:pic>
        <p:nvPicPr>
          <p:cNvPr id="413" name="image4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70959" y="2471243"/>
            <a:ext cx="10268334" cy="4253922"/>
          </a:xfrm>
          <a:prstGeom prst="rect">
            <a:avLst/>
          </a:prstGeom>
          <a:ln w="12700">
            <a:miter lim="400000"/>
          </a:ln>
        </p:spPr>
      </p:pic>
      <p:pic>
        <p:nvPicPr>
          <p:cNvPr id="414" name="image47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603472" y="2417764"/>
            <a:ext cx="10520846" cy="4918072"/>
          </a:xfrm>
          <a:prstGeom prst="rect">
            <a:avLst/>
          </a:prstGeom>
          <a:ln w="12700">
            <a:miter lim="400000"/>
          </a:ln>
        </p:spPr>
      </p:pic>
      <p:pic>
        <p:nvPicPr>
          <p:cNvPr id="415" name="image48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603472" y="2470293"/>
            <a:ext cx="10349786" cy="4813014"/>
          </a:xfrm>
          <a:prstGeom prst="rect">
            <a:avLst/>
          </a:prstGeom>
          <a:ln w="12700">
            <a:miter lim="400000"/>
          </a:ln>
        </p:spPr>
      </p:pic>
      <p:pic>
        <p:nvPicPr>
          <p:cNvPr id="416" name="image49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576711" y="2441828"/>
            <a:ext cx="10403308" cy="4869944"/>
          </a:xfrm>
          <a:prstGeom prst="rect">
            <a:avLst/>
          </a:prstGeom>
          <a:ln w="12700">
            <a:miter lim="400000"/>
          </a:ln>
        </p:spPr>
      </p:pic>
      <p:pic>
        <p:nvPicPr>
          <p:cNvPr id="417" name="image50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595113" y="2406942"/>
            <a:ext cx="10537564" cy="4939716"/>
          </a:xfrm>
          <a:prstGeom prst="rect">
            <a:avLst/>
          </a:prstGeom>
          <a:ln w="12700">
            <a:miter lim="400000"/>
          </a:ln>
        </p:spPr>
      </p:pic>
      <p:pic>
        <p:nvPicPr>
          <p:cNvPr id="418" name="image51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2616822" y="2464695"/>
            <a:ext cx="10323086" cy="4824210"/>
          </a:xfrm>
          <a:prstGeom prst="rect">
            <a:avLst/>
          </a:prstGeom>
          <a:ln w="12700">
            <a:miter lim="400000"/>
          </a:ln>
        </p:spPr>
      </p:pic>
      <p:pic>
        <p:nvPicPr>
          <p:cNvPr id="419" name="image52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2603472" y="2453115"/>
            <a:ext cx="10349786" cy="4847370"/>
          </a:xfrm>
          <a:prstGeom prst="rect">
            <a:avLst/>
          </a:prstGeom>
          <a:ln w="12700">
            <a:miter lim="400000"/>
          </a:ln>
        </p:spPr>
      </p:pic>
      <p:pic>
        <p:nvPicPr>
          <p:cNvPr id="420" name="image53.png"/>
          <p:cNvPicPr>
            <a:picLocks noChangeAspect="1"/>
          </p:cNvPicPr>
          <p:nvPr/>
        </p:nvPicPr>
        <p:blipFill>
          <a:blip r:embed="rId9">
            <a:extLst/>
          </a:blip>
          <a:srcRect/>
          <a:stretch>
            <a:fillRect/>
          </a:stretch>
        </p:blipFill>
        <p:spPr>
          <a:xfrm>
            <a:off x="2549139" y="2433835"/>
            <a:ext cx="10458584" cy="4886086"/>
          </a:xfrm>
          <a:prstGeom prst="rect">
            <a:avLst/>
          </a:prstGeom>
          <a:ln w="12700">
            <a:miter lim="400000"/>
          </a:ln>
        </p:spPr>
      </p:pic>
      <p:pic>
        <p:nvPicPr>
          <p:cNvPr id="421" name="image54.png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2576422" y="1935392"/>
            <a:ext cx="10403886" cy="5325625"/>
          </a:xfrm>
          <a:prstGeom prst="rect">
            <a:avLst/>
          </a:prstGeom>
          <a:ln w="12700">
            <a:miter lim="400000"/>
          </a:ln>
        </p:spPr>
      </p:pic>
      <p:pic>
        <p:nvPicPr>
          <p:cNvPr id="422" name="image55.png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2609513" y="2471672"/>
            <a:ext cx="10337704" cy="4810256"/>
          </a:xfrm>
          <a:prstGeom prst="rect">
            <a:avLst/>
          </a:prstGeom>
          <a:ln w="12700">
            <a:miter lim="400000"/>
          </a:ln>
        </p:spPr>
      </p:pic>
      <p:pic>
        <p:nvPicPr>
          <p:cNvPr id="423" name="image56.png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2517942" y="2441828"/>
            <a:ext cx="10520846" cy="4869944"/>
          </a:xfrm>
          <a:prstGeom prst="rect">
            <a:avLst/>
          </a:prstGeom>
          <a:ln w="12700">
            <a:miter lim="400000"/>
          </a:ln>
        </p:spPr>
      </p:pic>
      <p:pic>
        <p:nvPicPr>
          <p:cNvPr id="424" name="image57.png"/>
          <p:cNvPicPr>
            <a:picLocks noChangeAspect="1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2553800" y="2441828"/>
            <a:ext cx="10502651" cy="4869944"/>
          </a:xfrm>
          <a:prstGeom prst="rect">
            <a:avLst/>
          </a:prstGeom>
          <a:ln w="12700">
            <a:miter lim="400000"/>
          </a:ln>
        </p:spPr>
      </p:pic>
      <p:pic>
        <p:nvPicPr>
          <p:cNvPr id="425" name="image58.png"/>
          <p:cNvPicPr>
            <a:picLocks noChangeAspect="1"/>
          </p:cNvPicPr>
          <p:nvPr/>
        </p:nvPicPr>
        <p:blipFill>
          <a:blip r:embed="rId14">
            <a:extLst/>
          </a:blip>
          <a:srcRect r="47280" b="44746"/>
          <a:stretch>
            <a:fillRect/>
          </a:stretch>
        </p:blipFill>
        <p:spPr>
          <a:xfrm>
            <a:off x="2576722" y="1774240"/>
            <a:ext cx="10403202" cy="564805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 advClick="0">
    <p:wipe/>
  </p:transition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2" presetClass="entr" presetSubtype="1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1000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42" presetClass="entr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xit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1000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42" presetClass="entr" presetSubtype="0" fill="hold" grpId="5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4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xit" presetSubtype="0" fill="hold" grpId="6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1000"/>
                                        <p:tgtEl>
                                          <p:spTgt spid="4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/>
                                        <p:tgtEl>
                                          <p:spTgt spid="4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/>
                                        <p:tgtEl>
                                          <p:spTgt spid="4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42" presetClass="entr" presetSubtype="0" fill="hold" grpId="7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xit" presetSubtype="0" fill="hold" grpId="8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1000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42" presetClass="entr" presetSubtype="0" fill="hold" grpId="9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2" presetClass="exit" presetSubtype="0" fill="hold" grpId="1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1000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000"/>
                            </p:stCondLst>
                            <p:childTnLst>
                              <p:par>
                                <p:cTn id="66" presetID="42" presetClass="entr" presetSubtype="0" fill="hold" grpId="1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42" presetClass="exit" presetSubtype="0" fill="hold" grpId="1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1000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000"/>
                            </p:stCondLst>
                            <p:childTnLst>
                              <p:par>
                                <p:cTn id="79" presetID="42" presetClass="entr" presetSubtype="0" fill="hold" grpId="1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42" presetClass="exit" presetSubtype="0" fill="hold" grpId="14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1000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1000"/>
                            </p:stCondLst>
                            <p:childTnLst>
                              <p:par>
                                <p:cTn id="92" presetID="42" presetClass="entr" presetSubtype="0" fill="hold" grpId="15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4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4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4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42" presetClass="exit" presetSubtype="0" fill="hold" grpId="16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0" dur="1000"/>
                                        <p:tgtEl>
                                          <p:spTgt spid="4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1000"/>
                                        <p:tgtEl>
                                          <p:spTgt spid="4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000"/>
                                        <p:tgtEl>
                                          <p:spTgt spid="4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000"/>
                            </p:stCondLst>
                            <p:childTnLst>
                              <p:par>
                                <p:cTn id="105" presetID="42" presetClass="entr" presetSubtype="0" fill="hold" grpId="17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4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4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4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42" presetClass="exit" presetSubtype="0" fill="hold" grpId="18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3" dur="1000"/>
                                        <p:tgtEl>
                                          <p:spTgt spid="4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4" dur="1000"/>
                                        <p:tgtEl>
                                          <p:spTgt spid="4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1000"/>
                                        <p:tgtEl>
                                          <p:spTgt spid="4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18" presetID="42" presetClass="entr" presetSubtype="0" fill="hold" grpId="19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1000"/>
                                        <p:tgtEl>
                                          <p:spTgt spid="4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4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4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42" presetClass="exit" presetSubtype="0" fill="hold" grpId="2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6" dur="1000"/>
                                        <p:tgtEl>
                                          <p:spTgt spid="4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7" dur="1000"/>
                                        <p:tgtEl>
                                          <p:spTgt spid="4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000"/>
                                        <p:tgtEl>
                                          <p:spTgt spid="4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1000"/>
                            </p:stCondLst>
                            <p:childTnLst>
                              <p:par>
                                <p:cTn id="131" presetID="42" presetClass="entr" presetSubtype="0" fill="hold" grpId="2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1000"/>
                                        <p:tgtEl>
                                          <p:spTgt spid="4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4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1000" fill="hold"/>
                                        <p:tgtEl>
                                          <p:spTgt spid="4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42" presetClass="exit" presetSubtype="0" fill="hold" grpId="2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9" dur="1000"/>
                                        <p:tgtEl>
                                          <p:spTgt spid="4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0" dur="1000"/>
                                        <p:tgtEl>
                                          <p:spTgt spid="4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1000"/>
                                        <p:tgtEl>
                                          <p:spTgt spid="4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4" presetID="42" presetClass="entr" presetSubtype="0" fill="hold" grpId="2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1000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7" dur="1000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1000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42" presetClass="exit" presetSubtype="0" fill="hold" grpId="24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2" dur="1000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3" dur="1000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1000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1000"/>
                            </p:stCondLst>
                            <p:childTnLst>
                              <p:par>
                                <p:cTn id="157" presetID="42" presetClass="entr" presetSubtype="0" fill="hold" grpId="25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1000"/>
                                        <p:tgtEl>
                                          <p:spTgt spid="4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0" dur="1000" fill="hold"/>
                                        <p:tgtEl>
                                          <p:spTgt spid="4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1000" fill="hold"/>
                                        <p:tgtEl>
                                          <p:spTgt spid="4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42" presetClass="exit" presetSubtype="0" fill="hold" grpId="26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5" dur="1000"/>
                                        <p:tgtEl>
                                          <p:spTgt spid="4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6" dur="1000"/>
                                        <p:tgtEl>
                                          <p:spTgt spid="4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7" dur="1000"/>
                                        <p:tgtEl>
                                          <p:spTgt spid="4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" fill="hold">
                            <p:stCondLst>
                              <p:cond delay="1000"/>
                            </p:stCondLst>
                            <p:childTnLst>
                              <p:par>
                                <p:cTn id="170" presetID="42" presetClass="entr" presetSubtype="0" fill="hold" grpId="27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1000"/>
                                        <p:tgtEl>
                                          <p:spTgt spid="4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3" dur="1000" fill="hold"/>
                                        <p:tgtEl>
                                          <p:spTgt spid="4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4" dur="1000" fill="hold"/>
                                        <p:tgtEl>
                                          <p:spTgt spid="4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42" presetClass="exit" presetSubtype="0" fill="hold" grpId="28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8" dur="1000"/>
                                        <p:tgtEl>
                                          <p:spTgt spid="4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9" dur="1000"/>
                                        <p:tgtEl>
                                          <p:spTgt spid="4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0" dur="1000"/>
                                        <p:tgtEl>
                                          <p:spTgt spid="4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2" fill="hold">
                            <p:stCondLst>
                              <p:cond delay="1000"/>
                            </p:stCondLst>
                            <p:childTnLst>
                              <p:par>
                                <p:cTn id="183" presetID="-1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-0.364258 0.000000" pathEditMode="relative">
                                      <p:cBhvr>
                                        <p:cTn id="184" dur="1000" fill="hold"/>
                                        <p:tgtEl>
                                          <p:spTgt spid="4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1" grpId="1" animBg="1" advAuto="0"/>
      <p:bldP spid="412" grpId="2" animBg="1" advAuto="0"/>
      <p:bldP spid="413" grpId="3" animBg="1" advAuto="0"/>
      <p:bldP spid="413" grpId="4" animBg="1" advAuto="0"/>
      <p:bldP spid="414" grpId="5" animBg="1" advAuto="0"/>
      <p:bldP spid="414" grpId="6" animBg="1" advAuto="0"/>
      <p:bldP spid="415" grpId="7" animBg="1" advAuto="0"/>
      <p:bldP spid="415" grpId="8" animBg="1" advAuto="0"/>
      <p:bldP spid="416" grpId="9" animBg="1" advAuto="0"/>
      <p:bldP spid="416" grpId="10" animBg="1" advAuto="0"/>
      <p:bldP spid="417" grpId="11" animBg="1" advAuto="0"/>
      <p:bldP spid="417" grpId="12" animBg="1" advAuto="0"/>
      <p:bldP spid="418" grpId="13" animBg="1" advAuto="0"/>
      <p:bldP spid="418" grpId="14" animBg="1" advAuto="0"/>
      <p:bldP spid="419" grpId="15" animBg="1" advAuto="0"/>
      <p:bldP spid="419" grpId="16" animBg="1" advAuto="0"/>
      <p:bldP spid="420" grpId="17" animBg="1" advAuto="0"/>
      <p:bldP spid="420" grpId="18" animBg="1" advAuto="0"/>
      <p:bldP spid="421" grpId="19" animBg="1" advAuto="0"/>
      <p:bldP spid="421" grpId="20" animBg="1" advAuto="0"/>
      <p:bldP spid="422" grpId="21" animBg="1" advAuto="0"/>
      <p:bldP spid="422" grpId="22" animBg="1" advAuto="0"/>
      <p:bldP spid="423" grpId="23" animBg="1" advAuto="0"/>
      <p:bldP spid="423" grpId="24" animBg="1" advAuto="0"/>
      <p:bldP spid="424" grpId="25" animBg="1" advAuto="0"/>
      <p:bldP spid="424" grpId="26" animBg="1" advAuto="0"/>
      <p:bldP spid="425" grpId="27" animBg="1" advAuto="0"/>
      <p:bldP spid="425" grpId="28" animBg="1" advAuto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Shape 427"/>
          <p:cNvSpPr/>
          <p:nvPr/>
        </p:nvSpPr>
        <p:spPr>
          <a:xfrm>
            <a:off x="2025951" y="-4925180"/>
            <a:ext cx="19603959" cy="19603960"/>
          </a:xfrm>
          <a:prstGeom prst="ellipse">
            <a:avLst/>
          </a:prstGeom>
          <a:solidFill>
            <a:srgbClr val="3A414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3A4149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429" name="Shape 429"/>
          <p:cNvSpPr/>
          <p:nvPr/>
        </p:nvSpPr>
        <p:spPr>
          <a:xfrm>
            <a:off x="572547" y="2978844"/>
            <a:ext cx="1142488" cy="37959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6000">
                <a:solidFill>
                  <a:srgbClr val="3A4149"/>
                </a:solidFill>
              </a:defRPr>
            </a:lvl1pPr>
          </a:lstStyle>
          <a:p>
            <a:r>
              <a:rPr lang="zh-CN" altLang="en-US" dirty="0" smtClean="0"/>
              <a:t>拯救首焦</a:t>
            </a:r>
            <a:endParaRPr dirty="0"/>
          </a:p>
        </p:txBody>
      </p:sp>
      <p:sp>
        <p:nvSpPr>
          <p:cNvPr id="7" name="Shape 346"/>
          <p:cNvSpPr/>
          <p:nvPr/>
        </p:nvSpPr>
        <p:spPr>
          <a:xfrm>
            <a:off x="6016643" y="1593850"/>
            <a:ext cx="3180358" cy="6565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6000"/>
            </a:pPr>
            <a:r>
              <a:rPr lang="zh-CN" altLang="en-US" dirty="0" smtClean="0"/>
              <a:t>淘宝首页</a:t>
            </a:r>
            <a:endParaRPr lang="en-US" altLang="zh-CN" dirty="0"/>
          </a:p>
          <a:p>
            <a:pPr>
              <a:defRPr sz="6000"/>
            </a:pPr>
            <a:endParaRPr lang="en-US" altLang="zh-CN" dirty="0" smtClean="0"/>
          </a:p>
          <a:p>
            <a:pPr>
              <a:defRPr sz="6000"/>
            </a:pPr>
            <a:r>
              <a:rPr lang="zh-CN" altLang="en-US" dirty="0" smtClean="0"/>
              <a:t>天猫首页</a:t>
            </a:r>
            <a:endParaRPr lang="en-US" altLang="zh-CN" dirty="0" smtClean="0"/>
          </a:p>
          <a:p>
            <a:pPr>
              <a:defRPr sz="6000"/>
            </a:pPr>
            <a:endParaRPr lang="en-US" altLang="zh-CN" dirty="0" smtClean="0"/>
          </a:p>
          <a:p>
            <a:pPr>
              <a:defRPr sz="6000"/>
            </a:pPr>
            <a:r>
              <a:rPr lang="zh-CN" altLang="en-US" dirty="0" smtClean="0"/>
              <a:t>手机淘宝</a:t>
            </a:r>
            <a:endParaRPr lang="en-US" altLang="zh-CN" dirty="0" smtClean="0"/>
          </a:p>
          <a:p>
            <a:pPr>
              <a:defRPr sz="6000"/>
            </a:pPr>
            <a:endParaRPr lang="en-US" altLang="zh-CN" dirty="0" smtClean="0"/>
          </a:p>
          <a:p>
            <a:pPr>
              <a:defRPr sz="6000"/>
            </a:pPr>
            <a:r>
              <a:rPr lang="zh-CN" altLang="en-US" dirty="0" smtClean="0"/>
              <a:t>手机天猫</a:t>
            </a:r>
            <a:endParaRPr lang="en-US" altLang="zh-CN" dirty="0" smtClean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2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8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499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99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7" grpId="2" animBg="1" advAuto="0"/>
      <p:bldP spid="429" grpId="1" animBg="1" advAuto="0"/>
      <p:bldP spid="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Shape 427"/>
          <p:cNvSpPr/>
          <p:nvPr/>
        </p:nvSpPr>
        <p:spPr>
          <a:xfrm>
            <a:off x="2025951" y="-4925180"/>
            <a:ext cx="19603959" cy="19603960"/>
          </a:xfrm>
          <a:prstGeom prst="ellipse">
            <a:avLst/>
          </a:prstGeom>
          <a:solidFill>
            <a:srgbClr val="3A414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3A4149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429" name="Shape 429"/>
          <p:cNvSpPr/>
          <p:nvPr/>
        </p:nvSpPr>
        <p:spPr>
          <a:xfrm>
            <a:off x="572547" y="2978844"/>
            <a:ext cx="1142488" cy="37959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6000">
                <a:solidFill>
                  <a:srgbClr val="3A4149"/>
                </a:solidFill>
              </a:defRPr>
            </a:lvl1pPr>
          </a:lstStyle>
          <a:p>
            <a:r>
              <a:rPr lang="zh-CN" altLang="en-US" dirty="0" smtClean="0"/>
              <a:t>拯救首焦</a:t>
            </a:r>
            <a:endParaRPr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6255" y="1851218"/>
            <a:ext cx="10306218" cy="6067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716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fill="hold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Shape 427"/>
          <p:cNvSpPr/>
          <p:nvPr/>
        </p:nvSpPr>
        <p:spPr>
          <a:xfrm>
            <a:off x="2025951" y="-4925180"/>
            <a:ext cx="19603959" cy="19603960"/>
          </a:xfrm>
          <a:prstGeom prst="ellipse">
            <a:avLst/>
          </a:prstGeom>
          <a:solidFill>
            <a:srgbClr val="3A414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3A4149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429" name="Shape 429"/>
          <p:cNvSpPr/>
          <p:nvPr/>
        </p:nvSpPr>
        <p:spPr>
          <a:xfrm>
            <a:off x="572547" y="3149599"/>
            <a:ext cx="1142488" cy="345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6000">
                <a:solidFill>
                  <a:srgbClr val="3A4149"/>
                </a:solidFill>
              </a:defRPr>
            </a:lvl1pPr>
          </a:lstStyle>
          <a:p>
            <a:r>
              <a:rPr dirty="0"/>
              <a:t>业务支撑</a:t>
            </a:r>
          </a:p>
        </p:txBody>
      </p:sp>
      <p:pic>
        <p:nvPicPr>
          <p:cNvPr id="5" name="图片 4" descr="业务架构图EW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9965" y="1671503"/>
            <a:ext cx="10057335" cy="6353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824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499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99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9" presetClass="exit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dissolve">
                                      <p:cBhvr>
                                        <p:cTn id="29" dur="800" fill="hold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7" grpId="0" animBg="1" advAuto="0"/>
      <p:bldP spid="429" grpId="0" animBg="1" advAuto="0"/>
      <p:bldP spid="429" grpId="1" animBg="1" advAuto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Shape 431"/>
          <p:cNvSpPr/>
          <p:nvPr/>
        </p:nvSpPr>
        <p:spPr>
          <a:xfrm>
            <a:off x="3673871" y="3678766"/>
            <a:ext cx="2507458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solidFill>
                  <a:srgbClr val="3A4149"/>
                </a:solidFill>
              </a:defRPr>
            </a:lvl1pPr>
          </a:lstStyle>
          <a:p>
            <a:r>
              <a:rPr dirty="0"/>
              <a:t>Question</a:t>
            </a:r>
          </a:p>
        </p:txBody>
      </p:sp>
      <p:sp>
        <p:nvSpPr>
          <p:cNvPr id="432" name="Shape 432"/>
          <p:cNvSpPr/>
          <p:nvPr/>
        </p:nvSpPr>
        <p:spPr>
          <a:xfrm>
            <a:off x="6434335" y="4881033"/>
            <a:ext cx="2168130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solidFill>
                  <a:srgbClr val="3A4149"/>
                </a:solidFill>
              </a:defRPr>
            </a:lvl1pPr>
          </a:lstStyle>
          <a:p>
            <a:r>
              <a:t>Answer</a:t>
            </a:r>
          </a:p>
        </p:txBody>
      </p:sp>
      <p:sp>
        <p:nvSpPr>
          <p:cNvPr id="433" name="Shape 433"/>
          <p:cNvSpPr/>
          <p:nvPr/>
        </p:nvSpPr>
        <p:spPr>
          <a:xfrm flipV="1">
            <a:off x="5621866" y="4017433"/>
            <a:ext cx="1507068" cy="1507067"/>
          </a:xfrm>
          <a:prstGeom prst="line">
            <a:avLst/>
          </a:prstGeom>
          <a:ln w="25400">
            <a:solidFill>
              <a:srgbClr val="3A4149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3A4149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434" name="Shape 434"/>
          <p:cNvSpPr/>
          <p:nvPr/>
        </p:nvSpPr>
        <p:spPr>
          <a:xfrm>
            <a:off x="5341597" y="3876381"/>
            <a:ext cx="79243" cy="79244"/>
          </a:xfrm>
          <a:prstGeom prst="ellipse">
            <a:avLst/>
          </a:prstGeom>
          <a:solidFill>
            <a:srgbClr val="3A414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3A4149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A41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/>
          <p:nvPr/>
        </p:nvSpPr>
        <p:spPr>
          <a:xfrm>
            <a:off x="-3299580" y="-16664210"/>
            <a:ext cx="19603960" cy="19603960"/>
          </a:xfrm>
          <a:prstGeom prst="ellipse">
            <a:avLst/>
          </a:prstGeom>
          <a:solidFill>
            <a:srgbClr val="C3D7E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3A4149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44" name="Shape 144"/>
          <p:cNvSpPr/>
          <p:nvPr/>
        </p:nvSpPr>
        <p:spPr>
          <a:xfrm>
            <a:off x="4527503" y="847237"/>
            <a:ext cx="3949799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solidFill>
                  <a:srgbClr val="3A4149"/>
                </a:solidFill>
              </a:defRPr>
            </a:lvl1pPr>
          </a:lstStyle>
          <a:p>
            <a:r>
              <a:rPr lang="zh-CN" altLang="en-US" dirty="0" smtClean="0"/>
              <a:t>架构</a:t>
            </a:r>
            <a:r>
              <a:rPr dirty="0" smtClean="0"/>
              <a:t>的</a:t>
            </a:r>
            <a:r>
              <a:rPr lang="zh-CN" altLang="en-US" dirty="0" smtClean="0"/>
              <a:t>演变</a:t>
            </a:r>
            <a:endParaRPr dirty="0"/>
          </a:p>
        </p:txBody>
      </p:sp>
      <p:grpSp>
        <p:nvGrpSpPr>
          <p:cNvPr id="151" name="Group 151"/>
          <p:cNvGrpSpPr/>
          <p:nvPr/>
        </p:nvGrpSpPr>
        <p:grpSpPr>
          <a:xfrm>
            <a:off x="5067068" y="3375343"/>
            <a:ext cx="2870664" cy="3393630"/>
            <a:chOff x="0" y="0"/>
            <a:chExt cx="2870662" cy="3393629"/>
          </a:xfrm>
        </p:grpSpPr>
        <p:sp>
          <p:nvSpPr>
            <p:cNvPr id="145" name="Shape 145"/>
            <p:cNvSpPr/>
            <p:nvPr/>
          </p:nvSpPr>
          <p:spPr>
            <a:xfrm>
              <a:off x="0" y="1368888"/>
              <a:ext cx="2870663" cy="2024742"/>
            </a:xfrm>
            <a:prstGeom prst="roundRect">
              <a:avLst>
                <a:gd name="adj" fmla="val 12570"/>
              </a:avLst>
            </a:prstGeom>
            <a:noFill/>
            <a:ln w="25400" cap="flat">
              <a:solidFill>
                <a:srgbClr val="C2D7ED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3A4149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46" name="Shape 146"/>
            <p:cNvSpPr/>
            <p:nvPr/>
          </p:nvSpPr>
          <p:spPr>
            <a:xfrm>
              <a:off x="416962" y="1675712"/>
              <a:ext cx="2036738" cy="606819"/>
            </a:xfrm>
            <a:prstGeom prst="roundRect">
              <a:avLst>
                <a:gd name="adj" fmla="val 20585"/>
              </a:avLst>
            </a:prstGeom>
            <a:solidFill>
              <a:srgbClr val="C2D7ED"/>
            </a:solidFill>
            <a:ln w="25400" cap="flat">
              <a:solidFill>
                <a:srgbClr val="C2D7ED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3A4149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47" name="Shape 147"/>
            <p:cNvSpPr/>
            <p:nvPr/>
          </p:nvSpPr>
          <p:spPr>
            <a:xfrm>
              <a:off x="463781" y="0"/>
              <a:ext cx="1943101" cy="596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两层裸奔</a:t>
              </a:r>
            </a:p>
          </p:txBody>
        </p:sp>
        <p:sp>
          <p:nvSpPr>
            <p:cNvPr id="148" name="Shape 148"/>
            <p:cNvSpPr/>
            <p:nvPr/>
          </p:nvSpPr>
          <p:spPr>
            <a:xfrm>
              <a:off x="416962" y="2492671"/>
              <a:ext cx="2036738" cy="606820"/>
            </a:xfrm>
            <a:prstGeom prst="roundRect">
              <a:avLst>
                <a:gd name="adj" fmla="val 20929"/>
              </a:avLst>
            </a:prstGeom>
            <a:solidFill>
              <a:srgbClr val="C2D7ED"/>
            </a:solidFill>
            <a:ln w="25400" cap="flat">
              <a:solidFill>
                <a:srgbClr val="C2D7ED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3A4149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49" name="Shape 149"/>
            <p:cNvSpPr/>
            <p:nvPr/>
          </p:nvSpPr>
          <p:spPr>
            <a:xfrm>
              <a:off x="1089256" y="1737821"/>
              <a:ext cx="692151" cy="482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>
                <a:lnSpc>
                  <a:spcPct val="50000"/>
                </a:lnSpc>
                <a:spcBef>
                  <a:spcPts val="3200"/>
                </a:spcBef>
                <a:defRPr sz="2800">
                  <a:solidFill>
                    <a:srgbClr val="3A4149"/>
                  </a:solidFill>
                </a:defRPr>
              </a:lvl1pPr>
            </a:lstStyle>
            <a:p>
              <a:r>
                <a:t>Web</a:t>
              </a:r>
            </a:p>
          </p:txBody>
        </p:sp>
        <p:sp>
          <p:nvSpPr>
            <p:cNvPr id="150" name="Shape 150"/>
            <p:cNvSpPr/>
            <p:nvPr/>
          </p:nvSpPr>
          <p:spPr>
            <a:xfrm>
              <a:off x="894093" y="2554781"/>
              <a:ext cx="1082477" cy="482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>
                <a:lnSpc>
                  <a:spcPct val="50000"/>
                </a:lnSpc>
                <a:spcBef>
                  <a:spcPts val="3200"/>
                </a:spcBef>
                <a:defRPr sz="2800">
                  <a:solidFill>
                    <a:srgbClr val="3A4149"/>
                  </a:solidFill>
                </a:defRPr>
              </a:lvl1pPr>
            </a:lstStyle>
            <a:p>
              <a:r>
                <a:t>MySQL</a:t>
              </a:r>
            </a:p>
          </p:txBody>
        </p:sp>
      </p:grpSp>
      <p:grpSp>
        <p:nvGrpSpPr>
          <p:cNvPr id="160" name="Group 160"/>
          <p:cNvGrpSpPr/>
          <p:nvPr/>
        </p:nvGrpSpPr>
        <p:grpSpPr>
          <a:xfrm>
            <a:off x="-5540085" y="3371129"/>
            <a:ext cx="5365170" cy="4662810"/>
            <a:chOff x="0" y="0"/>
            <a:chExt cx="5365169" cy="4662809"/>
          </a:xfrm>
        </p:grpSpPr>
        <p:sp>
          <p:nvSpPr>
            <p:cNvPr id="152" name="Shape 152"/>
            <p:cNvSpPr/>
            <p:nvPr/>
          </p:nvSpPr>
          <p:spPr>
            <a:xfrm>
              <a:off x="1025234" y="0"/>
              <a:ext cx="3314701" cy="596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负载均衡＋灾备</a:t>
              </a:r>
            </a:p>
          </p:txBody>
        </p:sp>
        <p:sp>
          <p:nvSpPr>
            <p:cNvPr id="153" name="Shape 153"/>
            <p:cNvSpPr/>
            <p:nvPr/>
          </p:nvSpPr>
          <p:spPr>
            <a:xfrm>
              <a:off x="372752" y="1220468"/>
              <a:ext cx="2706950" cy="606819"/>
            </a:xfrm>
            <a:prstGeom prst="roundRect">
              <a:avLst>
                <a:gd name="adj" fmla="val 20929"/>
              </a:avLst>
            </a:prstGeom>
            <a:solidFill>
              <a:srgbClr val="C2D7ED"/>
            </a:solidFill>
            <a:ln w="25400" cap="flat">
              <a:solidFill>
                <a:srgbClr val="C2D7ED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lnSpc>
                  <a:spcPct val="50000"/>
                </a:lnSpc>
                <a:spcBef>
                  <a:spcPts val="3200"/>
                </a:spcBef>
                <a:defRPr sz="2800">
                  <a:solidFill>
                    <a:srgbClr val="3A4149"/>
                  </a:solidFill>
                </a:defRPr>
              </a:lvl1pPr>
            </a:lstStyle>
            <a:p>
              <a:r>
                <a:t>Nginx</a:t>
              </a:r>
            </a:p>
          </p:txBody>
        </p:sp>
        <p:sp>
          <p:nvSpPr>
            <p:cNvPr id="154" name="Shape 154"/>
            <p:cNvSpPr/>
            <p:nvPr/>
          </p:nvSpPr>
          <p:spPr>
            <a:xfrm>
              <a:off x="0" y="949657"/>
              <a:ext cx="5365170" cy="3713153"/>
            </a:xfrm>
            <a:prstGeom prst="roundRect">
              <a:avLst>
                <a:gd name="adj" fmla="val 12570"/>
              </a:avLst>
            </a:prstGeom>
            <a:noFill/>
            <a:ln w="25400" cap="flat">
              <a:solidFill>
                <a:srgbClr val="C2D7ED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3A4149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55" name="Shape 155"/>
            <p:cNvSpPr/>
            <p:nvPr/>
          </p:nvSpPr>
          <p:spPr>
            <a:xfrm>
              <a:off x="3375500" y="1220468"/>
              <a:ext cx="1681047" cy="606819"/>
            </a:xfrm>
            <a:prstGeom prst="roundRect">
              <a:avLst>
                <a:gd name="adj" fmla="val 20929"/>
              </a:avLst>
            </a:prstGeom>
            <a:solidFill>
              <a:srgbClr val="C2D7ED"/>
            </a:solidFill>
            <a:ln w="25400" cap="flat">
              <a:solidFill>
                <a:srgbClr val="C2D7ED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lnSpc>
                  <a:spcPct val="50000"/>
                </a:lnSpc>
                <a:spcBef>
                  <a:spcPts val="3200"/>
                </a:spcBef>
                <a:defRPr sz="2800">
                  <a:solidFill>
                    <a:srgbClr val="3A4149"/>
                  </a:solidFill>
                </a:defRPr>
              </a:lvl1pPr>
            </a:lstStyle>
            <a:p>
              <a:r>
                <a:t>CDN</a:t>
              </a:r>
            </a:p>
          </p:txBody>
        </p:sp>
        <p:sp>
          <p:nvSpPr>
            <p:cNvPr id="156" name="Shape 156"/>
            <p:cNvSpPr/>
            <p:nvPr/>
          </p:nvSpPr>
          <p:spPr>
            <a:xfrm>
              <a:off x="322839" y="2218242"/>
              <a:ext cx="2224985" cy="606820"/>
            </a:xfrm>
            <a:prstGeom prst="roundRect">
              <a:avLst>
                <a:gd name="adj" fmla="val 20929"/>
              </a:avLst>
            </a:prstGeom>
            <a:solidFill>
              <a:srgbClr val="C2D7ED"/>
            </a:solidFill>
            <a:ln w="25400" cap="flat">
              <a:solidFill>
                <a:srgbClr val="C2D7ED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lnSpc>
                  <a:spcPct val="50000"/>
                </a:lnSpc>
                <a:spcBef>
                  <a:spcPts val="3200"/>
                </a:spcBef>
                <a:defRPr sz="2800">
                  <a:solidFill>
                    <a:srgbClr val="3A4149"/>
                  </a:solidFill>
                </a:defRPr>
              </a:lvl1pPr>
            </a:lstStyle>
            <a:p>
              <a:r>
                <a:t>Web</a:t>
              </a:r>
            </a:p>
          </p:txBody>
        </p:sp>
        <p:sp>
          <p:nvSpPr>
            <p:cNvPr id="157" name="Shape 157"/>
            <p:cNvSpPr/>
            <p:nvPr/>
          </p:nvSpPr>
          <p:spPr>
            <a:xfrm>
              <a:off x="2891235" y="2218242"/>
              <a:ext cx="2224985" cy="606820"/>
            </a:xfrm>
            <a:prstGeom prst="roundRect">
              <a:avLst>
                <a:gd name="adj" fmla="val 20929"/>
              </a:avLst>
            </a:prstGeom>
            <a:solidFill>
              <a:srgbClr val="C2D7ED"/>
            </a:solidFill>
            <a:ln w="25400" cap="flat">
              <a:solidFill>
                <a:srgbClr val="C2D7ED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lnSpc>
                  <a:spcPct val="50000"/>
                </a:lnSpc>
                <a:spcBef>
                  <a:spcPts val="3200"/>
                </a:spcBef>
                <a:defRPr sz="2800">
                  <a:solidFill>
                    <a:srgbClr val="3A4149"/>
                  </a:solidFill>
                </a:defRPr>
              </a:lvl1pPr>
            </a:lstStyle>
            <a:p>
              <a:r>
                <a:t>API</a:t>
              </a:r>
            </a:p>
          </p:txBody>
        </p:sp>
        <p:sp>
          <p:nvSpPr>
            <p:cNvPr id="158" name="Shape 158"/>
            <p:cNvSpPr/>
            <p:nvPr/>
          </p:nvSpPr>
          <p:spPr>
            <a:xfrm>
              <a:off x="322839" y="3216016"/>
              <a:ext cx="2224985" cy="1064651"/>
            </a:xfrm>
            <a:prstGeom prst="roundRect">
              <a:avLst>
                <a:gd name="adj" fmla="val 11929"/>
              </a:avLst>
            </a:prstGeom>
            <a:solidFill>
              <a:srgbClr val="C2D7ED"/>
            </a:solidFill>
            <a:ln w="25400" cap="flat">
              <a:solidFill>
                <a:srgbClr val="C2D7ED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lnSpc>
                  <a:spcPct val="10000"/>
                </a:lnSpc>
                <a:spcBef>
                  <a:spcPts val="3200"/>
                </a:spcBef>
                <a:defRPr sz="2800">
                  <a:solidFill>
                    <a:srgbClr val="3A4149"/>
                  </a:solidFill>
                </a:defRPr>
              </a:pPr>
              <a:r>
                <a:t>MySQL</a:t>
              </a:r>
            </a:p>
            <a:p>
              <a:pPr>
                <a:lnSpc>
                  <a:spcPct val="10000"/>
                </a:lnSpc>
                <a:spcBef>
                  <a:spcPts val="3200"/>
                </a:spcBef>
                <a:defRPr sz="2800">
                  <a:solidFill>
                    <a:srgbClr val="3A4149"/>
                  </a:solidFill>
                </a:defRPr>
              </a:pPr>
              <a:r>
                <a:t>Master</a:t>
              </a:r>
            </a:p>
          </p:txBody>
        </p:sp>
        <p:sp>
          <p:nvSpPr>
            <p:cNvPr id="159" name="Shape 159"/>
            <p:cNvSpPr/>
            <p:nvPr/>
          </p:nvSpPr>
          <p:spPr>
            <a:xfrm>
              <a:off x="2891235" y="3216016"/>
              <a:ext cx="2224985" cy="1064651"/>
            </a:xfrm>
            <a:prstGeom prst="roundRect">
              <a:avLst>
                <a:gd name="adj" fmla="val 11929"/>
              </a:avLst>
            </a:prstGeom>
            <a:solidFill>
              <a:srgbClr val="C2D7ED"/>
            </a:solidFill>
            <a:ln w="25400" cap="flat">
              <a:solidFill>
                <a:srgbClr val="C2D7ED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lnSpc>
                  <a:spcPct val="10000"/>
                </a:lnSpc>
                <a:spcBef>
                  <a:spcPts val="3200"/>
                </a:spcBef>
                <a:defRPr sz="2800">
                  <a:solidFill>
                    <a:srgbClr val="3A4149"/>
                  </a:solidFill>
                </a:defRPr>
              </a:pPr>
              <a:r>
                <a:t>MySQL</a:t>
              </a:r>
            </a:p>
            <a:p>
              <a:pPr>
                <a:lnSpc>
                  <a:spcPct val="10000"/>
                </a:lnSpc>
                <a:spcBef>
                  <a:spcPts val="3200"/>
                </a:spcBef>
                <a:defRPr sz="2800">
                  <a:solidFill>
                    <a:srgbClr val="3A4149"/>
                  </a:solidFill>
                </a:defRPr>
              </a:pPr>
              <a:r>
                <a:t>Slave</a:t>
              </a:r>
            </a:p>
          </p:txBody>
        </p:sp>
      </p:grpSp>
      <p:grpSp>
        <p:nvGrpSpPr>
          <p:cNvPr id="173" name="Group 173"/>
          <p:cNvGrpSpPr/>
          <p:nvPr/>
        </p:nvGrpSpPr>
        <p:grpSpPr>
          <a:xfrm>
            <a:off x="-6100814" y="3382090"/>
            <a:ext cx="6057901" cy="6023504"/>
            <a:chOff x="0" y="0"/>
            <a:chExt cx="6057900" cy="6023503"/>
          </a:xfrm>
        </p:grpSpPr>
        <p:sp>
          <p:nvSpPr>
            <p:cNvPr id="161" name="Shape 161"/>
            <p:cNvSpPr/>
            <p:nvPr/>
          </p:nvSpPr>
          <p:spPr>
            <a:xfrm>
              <a:off x="0" y="0"/>
              <a:ext cx="6057901" cy="596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四到七层覆盖＋全面缓存加速</a:t>
              </a:r>
            </a:p>
          </p:txBody>
        </p:sp>
        <p:sp>
          <p:nvSpPr>
            <p:cNvPr id="162" name="Shape 162"/>
            <p:cNvSpPr/>
            <p:nvPr/>
          </p:nvSpPr>
          <p:spPr>
            <a:xfrm>
              <a:off x="629390" y="1746112"/>
              <a:ext cx="2892634" cy="606820"/>
            </a:xfrm>
            <a:prstGeom prst="roundRect">
              <a:avLst>
                <a:gd name="adj" fmla="val 20929"/>
              </a:avLst>
            </a:prstGeom>
            <a:solidFill>
              <a:srgbClr val="C2D7ED"/>
            </a:solidFill>
            <a:ln w="25400" cap="flat">
              <a:solidFill>
                <a:srgbClr val="C2D7ED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lnSpc>
                  <a:spcPct val="50000"/>
                </a:lnSpc>
                <a:spcBef>
                  <a:spcPts val="3200"/>
                </a:spcBef>
                <a:defRPr sz="2800">
                  <a:solidFill>
                    <a:srgbClr val="3A4149"/>
                  </a:solidFill>
                </a:defRPr>
              </a:lvl1pPr>
            </a:lstStyle>
            <a:p>
              <a:r>
                <a:t>LVS</a:t>
              </a:r>
            </a:p>
          </p:txBody>
        </p:sp>
        <p:sp>
          <p:nvSpPr>
            <p:cNvPr id="163" name="Shape 163"/>
            <p:cNvSpPr/>
            <p:nvPr/>
          </p:nvSpPr>
          <p:spPr>
            <a:xfrm>
              <a:off x="346365" y="1471688"/>
              <a:ext cx="5365170" cy="4551816"/>
            </a:xfrm>
            <a:prstGeom prst="roundRect">
              <a:avLst>
                <a:gd name="adj" fmla="val 10254"/>
              </a:avLst>
            </a:prstGeom>
            <a:noFill/>
            <a:ln w="25400" cap="flat">
              <a:solidFill>
                <a:srgbClr val="C2D7ED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3A4149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64" name="Shape 164"/>
            <p:cNvSpPr/>
            <p:nvPr/>
          </p:nvSpPr>
          <p:spPr>
            <a:xfrm>
              <a:off x="3722682" y="1729799"/>
              <a:ext cx="1681046" cy="1368978"/>
            </a:xfrm>
            <a:prstGeom prst="roundRect">
              <a:avLst>
                <a:gd name="adj" fmla="val 9277"/>
              </a:avLst>
            </a:prstGeom>
            <a:solidFill>
              <a:srgbClr val="C2D7ED"/>
            </a:solidFill>
            <a:ln w="25400" cap="flat">
              <a:solidFill>
                <a:srgbClr val="C2D7ED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lnSpc>
                  <a:spcPct val="50000"/>
                </a:lnSpc>
                <a:spcBef>
                  <a:spcPts val="3200"/>
                </a:spcBef>
                <a:defRPr sz="2800">
                  <a:solidFill>
                    <a:srgbClr val="3A4149"/>
                  </a:solidFill>
                </a:defRPr>
              </a:lvl1pPr>
            </a:lstStyle>
            <a:p>
              <a:r>
                <a:t>CDN</a:t>
              </a:r>
            </a:p>
          </p:txBody>
        </p:sp>
        <p:sp>
          <p:nvSpPr>
            <p:cNvPr id="165" name="Shape 165"/>
            <p:cNvSpPr/>
            <p:nvPr/>
          </p:nvSpPr>
          <p:spPr>
            <a:xfrm>
              <a:off x="629390" y="2491957"/>
              <a:ext cx="1826988" cy="606820"/>
            </a:xfrm>
            <a:prstGeom prst="roundRect">
              <a:avLst>
                <a:gd name="adj" fmla="val 20929"/>
              </a:avLst>
            </a:prstGeom>
            <a:solidFill>
              <a:srgbClr val="C2D7ED"/>
            </a:solidFill>
            <a:ln w="25400" cap="flat">
              <a:solidFill>
                <a:srgbClr val="C2D7ED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lnSpc>
                  <a:spcPct val="50000"/>
                </a:lnSpc>
                <a:spcBef>
                  <a:spcPts val="3200"/>
                </a:spcBef>
                <a:defRPr sz="2800">
                  <a:solidFill>
                    <a:srgbClr val="3A4149"/>
                  </a:solidFill>
                </a:defRPr>
              </a:lvl1pPr>
            </a:lstStyle>
            <a:p>
              <a:r>
                <a:t>Nginx</a:t>
              </a:r>
            </a:p>
          </p:txBody>
        </p:sp>
        <p:sp>
          <p:nvSpPr>
            <p:cNvPr id="166" name="Shape 166"/>
            <p:cNvSpPr/>
            <p:nvPr/>
          </p:nvSpPr>
          <p:spPr>
            <a:xfrm>
              <a:off x="656917" y="4718428"/>
              <a:ext cx="2286001" cy="1064651"/>
            </a:xfrm>
            <a:prstGeom prst="roundRect">
              <a:avLst>
                <a:gd name="adj" fmla="val 11929"/>
              </a:avLst>
            </a:prstGeom>
            <a:solidFill>
              <a:srgbClr val="C2D7ED"/>
            </a:solidFill>
            <a:ln w="25400" cap="flat">
              <a:solidFill>
                <a:srgbClr val="C2D7ED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lnSpc>
                  <a:spcPct val="10000"/>
                </a:lnSpc>
                <a:spcBef>
                  <a:spcPts val="3200"/>
                </a:spcBef>
                <a:defRPr sz="2800">
                  <a:solidFill>
                    <a:srgbClr val="3A4149"/>
                  </a:solidFill>
                </a:defRPr>
              </a:pPr>
              <a:r>
                <a:t>MySQL</a:t>
              </a:r>
            </a:p>
            <a:p>
              <a:pPr>
                <a:lnSpc>
                  <a:spcPct val="10000"/>
                </a:lnSpc>
                <a:spcBef>
                  <a:spcPts val="3200"/>
                </a:spcBef>
                <a:defRPr sz="2800">
                  <a:solidFill>
                    <a:srgbClr val="3A4149"/>
                  </a:solidFill>
                </a:defRPr>
              </a:pPr>
              <a:r>
                <a:t>Master</a:t>
              </a:r>
            </a:p>
          </p:txBody>
        </p:sp>
        <p:sp>
          <p:nvSpPr>
            <p:cNvPr id="167" name="Shape 167"/>
            <p:cNvSpPr/>
            <p:nvPr/>
          </p:nvSpPr>
          <p:spPr>
            <a:xfrm>
              <a:off x="3101957" y="4718428"/>
              <a:ext cx="2286001" cy="1064651"/>
            </a:xfrm>
            <a:prstGeom prst="roundRect">
              <a:avLst>
                <a:gd name="adj" fmla="val 11929"/>
              </a:avLst>
            </a:prstGeom>
            <a:solidFill>
              <a:srgbClr val="C2D7ED"/>
            </a:solidFill>
            <a:ln w="25400" cap="flat">
              <a:solidFill>
                <a:srgbClr val="C2D7ED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lnSpc>
                  <a:spcPct val="10000"/>
                </a:lnSpc>
                <a:spcBef>
                  <a:spcPts val="3200"/>
                </a:spcBef>
                <a:defRPr sz="2800">
                  <a:solidFill>
                    <a:srgbClr val="3A4149"/>
                  </a:solidFill>
                </a:defRPr>
              </a:pPr>
              <a:r>
                <a:t>MySQL</a:t>
              </a:r>
            </a:p>
            <a:p>
              <a:pPr>
                <a:lnSpc>
                  <a:spcPct val="10000"/>
                </a:lnSpc>
                <a:spcBef>
                  <a:spcPts val="3200"/>
                </a:spcBef>
                <a:defRPr sz="2800">
                  <a:solidFill>
                    <a:srgbClr val="3A4149"/>
                  </a:solidFill>
                </a:defRPr>
              </a:pPr>
              <a:r>
                <a:t>Slave</a:t>
              </a:r>
            </a:p>
          </p:txBody>
        </p:sp>
        <p:sp>
          <p:nvSpPr>
            <p:cNvPr id="168" name="Shape 168"/>
            <p:cNvSpPr/>
            <p:nvPr/>
          </p:nvSpPr>
          <p:spPr>
            <a:xfrm>
              <a:off x="643805" y="3232270"/>
              <a:ext cx="1395355" cy="606820"/>
            </a:xfrm>
            <a:prstGeom prst="roundRect">
              <a:avLst>
                <a:gd name="adj" fmla="val 20929"/>
              </a:avLst>
            </a:prstGeom>
            <a:solidFill>
              <a:srgbClr val="C2D7ED"/>
            </a:solidFill>
            <a:ln w="25400" cap="flat">
              <a:solidFill>
                <a:srgbClr val="C2D7ED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lnSpc>
                  <a:spcPct val="50000"/>
                </a:lnSpc>
                <a:spcBef>
                  <a:spcPts val="3200"/>
                </a:spcBef>
                <a:defRPr sz="2800">
                  <a:solidFill>
                    <a:srgbClr val="3A4149"/>
                  </a:solidFill>
                </a:defRPr>
              </a:lvl1pPr>
            </a:lstStyle>
            <a:p>
              <a:r>
                <a:t>Web</a:t>
              </a:r>
            </a:p>
          </p:txBody>
        </p:sp>
        <p:sp>
          <p:nvSpPr>
            <p:cNvPr id="169" name="Shape 169"/>
            <p:cNvSpPr/>
            <p:nvPr/>
          </p:nvSpPr>
          <p:spPr>
            <a:xfrm>
              <a:off x="2204707" y="3232270"/>
              <a:ext cx="3195279" cy="606820"/>
            </a:xfrm>
            <a:prstGeom prst="roundRect">
              <a:avLst>
                <a:gd name="adj" fmla="val 20929"/>
              </a:avLst>
            </a:prstGeom>
            <a:solidFill>
              <a:srgbClr val="C2D7ED"/>
            </a:solidFill>
            <a:ln w="25400" cap="flat">
              <a:solidFill>
                <a:srgbClr val="C2D7ED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lnSpc>
                  <a:spcPct val="50000"/>
                </a:lnSpc>
                <a:spcBef>
                  <a:spcPts val="3200"/>
                </a:spcBef>
                <a:defRPr sz="2800">
                  <a:solidFill>
                    <a:srgbClr val="3A4149"/>
                  </a:solidFill>
                </a:defRPr>
              </a:lvl1pPr>
            </a:lstStyle>
            <a:p>
              <a:r>
                <a:t>API</a:t>
              </a:r>
            </a:p>
          </p:txBody>
        </p:sp>
        <p:sp>
          <p:nvSpPr>
            <p:cNvPr id="170" name="Shape 170"/>
            <p:cNvSpPr/>
            <p:nvPr/>
          </p:nvSpPr>
          <p:spPr>
            <a:xfrm flipV="1">
              <a:off x="3028950" y="2336234"/>
              <a:ext cx="1" cy="918267"/>
            </a:xfrm>
            <a:prstGeom prst="line">
              <a:avLst/>
            </a:prstGeom>
            <a:noFill/>
            <a:ln w="38100" cap="flat">
              <a:solidFill>
                <a:srgbClr val="C2D7ED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3A4149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71" name="Shape 171"/>
            <p:cNvSpPr/>
            <p:nvPr/>
          </p:nvSpPr>
          <p:spPr>
            <a:xfrm>
              <a:off x="2534659" y="2541367"/>
              <a:ext cx="1181101" cy="482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>
                <a:spcBef>
                  <a:spcPts val="1000"/>
                </a:spcBef>
                <a:defRPr sz="2800"/>
              </a:lvl1pPr>
            </a:lstStyle>
            <a:p>
              <a:r>
                <a:t>长连接</a:t>
              </a:r>
            </a:p>
          </p:txBody>
        </p:sp>
        <p:sp>
          <p:nvSpPr>
            <p:cNvPr id="172" name="Shape 172"/>
            <p:cNvSpPr/>
            <p:nvPr/>
          </p:nvSpPr>
          <p:spPr>
            <a:xfrm>
              <a:off x="645862" y="3978115"/>
              <a:ext cx="4766176" cy="606820"/>
            </a:xfrm>
            <a:prstGeom prst="roundRect">
              <a:avLst>
                <a:gd name="adj" fmla="val 20929"/>
              </a:avLst>
            </a:prstGeom>
            <a:solidFill>
              <a:srgbClr val="C2D7ED"/>
            </a:solidFill>
            <a:ln w="25400" cap="flat">
              <a:solidFill>
                <a:srgbClr val="C2D7ED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lnSpc>
                  <a:spcPct val="50000"/>
                </a:lnSpc>
                <a:spcBef>
                  <a:spcPts val="3200"/>
                </a:spcBef>
                <a:defRPr sz="2800">
                  <a:solidFill>
                    <a:srgbClr val="3A4149"/>
                  </a:solidFill>
                </a:defRPr>
              </a:lvl1pPr>
            </a:lstStyle>
            <a:p>
              <a:r>
                <a:t>Memcached</a:t>
              </a:r>
            </a:p>
          </p:txBody>
        </p:sp>
      </p:grpSp>
      <p:grpSp>
        <p:nvGrpSpPr>
          <p:cNvPr id="193" name="Group 193"/>
          <p:cNvGrpSpPr/>
          <p:nvPr/>
        </p:nvGrpSpPr>
        <p:grpSpPr>
          <a:xfrm>
            <a:off x="-8443071" y="3193799"/>
            <a:ext cx="7871177" cy="6400087"/>
            <a:chOff x="0" y="0"/>
            <a:chExt cx="7871176" cy="6400086"/>
          </a:xfrm>
        </p:grpSpPr>
        <p:sp>
          <p:nvSpPr>
            <p:cNvPr id="174" name="Shape 174"/>
            <p:cNvSpPr/>
            <p:nvPr/>
          </p:nvSpPr>
          <p:spPr>
            <a:xfrm>
              <a:off x="3192638" y="0"/>
              <a:ext cx="1485901" cy="596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服务化</a:t>
              </a:r>
            </a:p>
          </p:txBody>
        </p:sp>
        <p:sp>
          <p:nvSpPr>
            <p:cNvPr id="175" name="Shape 175"/>
            <p:cNvSpPr/>
            <p:nvPr/>
          </p:nvSpPr>
          <p:spPr>
            <a:xfrm>
              <a:off x="325346" y="1914552"/>
              <a:ext cx="4287427" cy="606819"/>
            </a:xfrm>
            <a:prstGeom prst="roundRect">
              <a:avLst>
                <a:gd name="adj" fmla="val 20929"/>
              </a:avLst>
            </a:prstGeom>
            <a:solidFill>
              <a:srgbClr val="C2D7ED"/>
            </a:solidFill>
            <a:ln w="25400" cap="flat">
              <a:solidFill>
                <a:srgbClr val="C2D7ED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lnSpc>
                  <a:spcPct val="50000"/>
                </a:lnSpc>
                <a:spcBef>
                  <a:spcPts val="3200"/>
                </a:spcBef>
                <a:defRPr sz="2800">
                  <a:solidFill>
                    <a:srgbClr val="3A4149"/>
                  </a:solidFill>
                </a:defRPr>
              </a:lvl1pPr>
            </a:lstStyle>
            <a:p>
              <a:r>
                <a:t>LVS</a:t>
              </a:r>
            </a:p>
          </p:txBody>
        </p:sp>
        <p:sp>
          <p:nvSpPr>
            <p:cNvPr id="176" name="Shape 176"/>
            <p:cNvSpPr/>
            <p:nvPr/>
          </p:nvSpPr>
          <p:spPr>
            <a:xfrm>
              <a:off x="0" y="833622"/>
              <a:ext cx="7871177" cy="5566465"/>
            </a:xfrm>
            <a:prstGeom prst="roundRect">
              <a:avLst>
                <a:gd name="adj" fmla="val 11094"/>
              </a:avLst>
            </a:prstGeom>
            <a:noFill/>
            <a:ln w="25400" cap="flat">
              <a:solidFill>
                <a:srgbClr val="C2D7ED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3A4149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77" name="Shape 177"/>
            <p:cNvSpPr/>
            <p:nvPr/>
          </p:nvSpPr>
          <p:spPr>
            <a:xfrm>
              <a:off x="4717232" y="1919742"/>
              <a:ext cx="1395355" cy="1368978"/>
            </a:xfrm>
            <a:prstGeom prst="roundRect">
              <a:avLst>
                <a:gd name="adj" fmla="val 9277"/>
              </a:avLst>
            </a:prstGeom>
            <a:solidFill>
              <a:srgbClr val="C2D7ED"/>
            </a:solidFill>
            <a:ln w="25400" cap="flat">
              <a:solidFill>
                <a:srgbClr val="C2D7ED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lnSpc>
                  <a:spcPct val="50000"/>
                </a:lnSpc>
                <a:spcBef>
                  <a:spcPts val="3200"/>
                </a:spcBef>
                <a:defRPr sz="2800">
                  <a:solidFill>
                    <a:srgbClr val="3A4149"/>
                  </a:solidFill>
                </a:defRPr>
              </a:lvl1pPr>
            </a:lstStyle>
            <a:p>
              <a:r>
                <a:t>CDN</a:t>
              </a:r>
            </a:p>
          </p:txBody>
        </p:sp>
        <p:sp>
          <p:nvSpPr>
            <p:cNvPr id="178" name="Shape 178"/>
            <p:cNvSpPr/>
            <p:nvPr/>
          </p:nvSpPr>
          <p:spPr>
            <a:xfrm>
              <a:off x="351587" y="2674732"/>
              <a:ext cx="3113997" cy="606820"/>
            </a:xfrm>
            <a:prstGeom prst="roundRect">
              <a:avLst>
                <a:gd name="adj" fmla="val 20929"/>
              </a:avLst>
            </a:prstGeom>
            <a:solidFill>
              <a:srgbClr val="C2D7ED"/>
            </a:solidFill>
            <a:ln w="25400" cap="flat">
              <a:solidFill>
                <a:srgbClr val="C2D7ED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lnSpc>
                  <a:spcPct val="50000"/>
                </a:lnSpc>
                <a:spcBef>
                  <a:spcPts val="3200"/>
                </a:spcBef>
                <a:defRPr sz="2800">
                  <a:solidFill>
                    <a:srgbClr val="3A4149"/>
                  </a:solidFill>
                </a:defRPr>
              </a:lvl1pPr>
            </a:lstStyle>
            <a:p>
              <a:r>
                <a:t>Nginx</a:t>
              </a:r>
            </a:p>
          </p:txBody>
        </p:sp>
        <p:sp>
          <p:nvSpPr>
            <p:cNvPr id="179" name="Shape 179"/>
            <p:cNvSpPr/>
            <p:nvPr/>
          </p:nvSpPr>
          <p:spPr>
            <a:xfrm>
              <a:off x="3502656" y="4913903"/>
              <a:ext cx="1395355" cy="1064651"/>
            </a:xfrm>
            <a:prstGeom prst="roundRect">
              <a:avLst>
                <a:gd name="adj" fmla="val 11929"/>
              </a:avLst>
            </a:prstGeom>
            <a:solidFill>
              <a:srgbClr val="C2D7ED"/>
            </a:solidFill>
            <a:ln w="25400" cap="flat">
              <a:solidFill>
                <a:srgbClr val="C2D7ED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lnSpc>
                  <a:spcPct val="10000"/>
                </a:lnSpc>
                <a:spcBef>
                  <a:spcPts val="3200"/>
                </a:spcBef>
                <a:defRPr sz="2800">
                  <a:solidFill>
                    <a:srgbClr val="3A4149"/>
                  </a:solidFill>
                </a:defRPr>
              </a:pPr>
              <a:r>
                <a:t>MySQL</a:t>
              </a:r>
            </a:p>
            <a:p>
              <a:pPr>
                <a:lnSpc>
                  <a:spcPct val="10000"/>
                </a:lnSpc>
                <a:spcBef>
                  <a:spcPts val="3200"/>
                </a:spcBef>
                <a:defRPr sz="2800">
                  <a:solidFill>
                    <a:srgbClr val="3A4149"/>
                  </a:solidFill>
                </a:defRPr>
              </a:pPr>
              <a:r>
                <a:t>Master</a:t>
              </a:r>
            </a:p>
          </p:txBody>
        </p:sp>
        <p:sp>
          <p:nvSpPr>
            <p:cNvPr id="180" name="Shape 180"/>
            <p:cNvSpPr/>
            <p:nvPr/>
          </p:nvSpPr>
          <p:spPr>
            <a:xfrm>
              <a:off x="5048017" y="4913903"/>
              <a:ext cx="1395355" cy="1064651"/>
            </a:xfrm>
            <a:prstGeom prst="roundRect">
              <a:avLst>
                <a:gd name="adj" fmla="val 10652"/>
              </a:avLst>
            </a:prstGeom>
            <a:solidFill>
              <a:srgbClr val="C2D7ED"/>
            </a:solidFill>
            <a:ln w="25400" cap="flat">
              <a:solidFill>
                <a:srgbClr val="C2D7ED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lnSpc>
                  <a:spcPct val="10000"/>
                </a:lnSpc>
                <a:spcBef>
                  <a:spcPts val="3200"/>
                </a:spcBef>
                <a:defRPr sz="2800">
                  <a:solidFill>
                    <a:srgbClr val="3A4149"/>
                  </a:solidFill>
                </a:defRPr>
              </a:pPr>
              <a:r>
                <a:t>MySQL</a:t>
              </a:r>
            </a:p>
            <a:p>
              <a:pPr>
                <a:lnSpc>
                  <a:spcPct val="10000"/>
                </a:lnSpc>
                <a:spcBef>
                  <a:spcPts val="3200"/>
                </a:spcBef>
                <a:defRPr sz="2800">
                  <a:solidFill>
                    <a:srgbClr val="3A4149"/>
                  </a:solidFill>
                </a:defRPr>
              </a:pPr>
              <a:r>
                <a:t>Slave</a:t>
              </a:r>
            </a:p>
          </p:txBody>
        </p:sp>
        <p:sp>
          <p:nvSpPr>
            <p:cNvPr id="181" name="Shape 181"/>
            <p:cNvSpPr/>
            <p:nvPr/>
          </p:nvSpPr>
          <p:spPr>
            <a:xfrm>
              <a:off x="324283" y="3427745"/>
              <a:ext cx="1329848" cy="606819"/>
            </a:xfrm>
            <a:prstGeom prst="roundRect">
              <a:avLst>
                <a:gd name="adj" fmla="val 20929"/>
              </a:avLst>
            </a:prstGeom>
            <a:solidFill>
              <a:srgbClr val="C2D7ED"/>
            </a:solidFill>
            <a:ln w="25400" cap="flat">
              <a:solidFill>
                <a:srgbClr val="C2D7ED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lnSpc>
                  <a:spcPct val="50000"/>
                </a:lnSpc>
                <a:spcBef>
                  <a:spcPts val="3200"/>
                </a:spcBef>
                <a:defRPr sz="2800">
                  <a:solidFill>
                    <a:srgbClr val="3A4149"/>
                  </a:solidFill>
                </a:defRPr>
              </a:lvl1pPr>
            </a:lstStyle>
            <a:p>
              <a:r>
                <a:t>Web</a:t>
              </a:r>
            </a:p>
          </p:txBody>
        </p:sp>
        <p:sp>
          <p:nvSpPr>
            <p:cNvPr id="182" name="Shape 182"/>
            <p:cNvSpPr/>
            <p:nvPr/>
          </p:nvSpPr>
          <p:spPr>
            <a:xfrm>
              <a:off x="3283989" y="3427745"/>
              <a:ext cx="4284335" cy="606820"/>
            </a:xfrm>
            <a:prstGeom prst="roundRect">
              <a:avLst>
                <a:gd name="adj" fmla="val 20929"/>
              </a:avLst>
            </a:prstGeom>
            <a:solidFill>
              <a:srgbClr val="C2D7ED"/>
            </a:solidFill>
            <a:ln w="25400" cap="flat">
              <a:solidFill>
                <a:srgbClr val="C2D7ED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lnSpc>
                  <a:spcPct val="50000"/>
                </a:lnSpc>
                <a:spcBef>
                  <a:spcPts val="3200"/>
                </a:spcBef>
                <a:defRPr sz="2800">
                  <a:solidFill>
                    <a:srgbClr val="3A4149"/>
                  </a:solidFill>
                </a:defRPr>
              </a:lvl1pPr>
            </a:lstStyle>
            <a:p>
              <a:r>
                <a:t>API</a:t>
              </a:r>
            </a:p>
          </p:txBody>
        </p:sp>
        <p:sp>
          <p:nvSpPr>
            <p:cNvPr id="183" name="Shape 183"/>
            <p:cNvSpPr/>
            <p:nvPr/>
          </p:nvSpPr>
          <p:spPr>
            <a:xfrm flipV="1">
              <a:off x="3935588" y="2519009"/>
              <a:ext cx="1" cy="918267"/>
            </a:xfrm>
            <a:prstGeom prst="line">
              <a:avLst/>
            </a:prstGeom>
            <a:noFill/>
            <a:ln w="38100" cap="flat">
              <a:solidFill>
                <a:srgbClr val="C2D7ED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3A4149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84" name="Shape 184"/>
            <p:cNvSpPr/>
            <p:nvPr/>
          </p:nvSpPr>
          <p:spPr>
            <a:xfrm>
              <a:off x="3441297" y="2736842"/>
              <a:ext cx="1181101" cy="482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>
                <a:spcBef>
                  <a:spcPts val="1000"/>
                </a:spcBef>
                <a:defRPr sz="2800"/>
              </a:lvl1pPr>
            </a:lstStyle>
            <a:p>
              <a:r>
                <a:t>长连接</a:t>
              </a:r>
            </a:p>
          </p:txBody>
        </p:sp>
        <p:sp>
          <p:nvSpPr>
            <p:cNvPr id="185" name="Shape 185"/>
            <p:cNvSpPr/>
            <p:nvPr/>
          </p:nvSpPr>
          <p:spPr>
            <a:xfrm>
              <a:off x="323467" y="4173590"/>
              <a:ext cx="3029184" cy="606820"/>
            </a:xfrm>
            <a:prstGeom prst="roundRect">
              <a:avLst>
                <a:gd name="adj" fmla="val 20929"/>
              </a:avLst>
            </a:prstGeom>
            <a:solidFill>
              <a:srgbClr val="C2D7ED"/>
            </a:solidFill>
            <a:ln w="25400" cap="flat">
              <a:solidFill>
                <a:srgbClr val="C2D7ED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lnSpc>
                  <a:spcPct val="50000"/>
                </a:lnSpc>
                <a:spcBef>
                  <a:spcPts val="3200"/>
                </a:spcBef>
                <a:defRPr sz="2800">
                  <a:solidFill>
                    <a:srgbClr val="3A4149"/>
                  </a:solidFill>
                </a:defRPr>
              </a:lvl1pPr>
            </a:lstStyle>
            <a:p>
              <a:r>
                <a:t>Cache Proxy</a:t>
              </a:r>
            </a:p>
          </p:txBody>
        </p:sp>
        <p:sp>
          <p:nvSpPr>
            <p:cNvPr id="186" name="Shape 186"/>
            <p:cNvSpPr/>
            <p:nvPr/>
          </p:nvSpPr>
          <p:spPr>
            <a:xfrm>
              <a:off x="314677" y="1168708"/>
              <a:ext cx="7241822" cy="606819"/>
            </a:xfrm>
            <a:prstGeom prst="roundRect">
              <a:avLst>
                <a:gd name="adj" fmla="val 20929"/>
              </a:avLst>
            </a:prstGeom>
            <a:solidFill>
              <a:srgbClr val="C2D7ED"/>
            </a:solidFill>
            <a:ln w="25400" cap="flat">
              <a:solidFill>
                <a:srgbClr val="C2D7ED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lnSpc>
                  <a:spcPct val="50000"/>
                </a:lnSpc>
                <a:spcBef>
                  <a:spcPts val="3200"/>
                </a:spcBef>
                <a:defRPr sz="2800">
                  <a:solidFill>
                    <a:srgbClr val="3A4149"/>
                  </a:solidFill>
                </a:defRPr>
              </a:lvl1pPr>
            </a:lstStyle>
            <a:p>
              <a:r>
                <a:t>DDOS 流量黑洞</a:t>
              </a:r>
            </a:p>
          </p:txBody>
        </p:sp>
        <p:sp>
          <p:nvSpPr>
            <p:cNvPr id="187" name="Shape 187"/>
            <p:cNvSpPr/>
            <p:nvPr/>
          </p:nvSpPr>
          <p:spPr>
            <a:xfrm>
              <a:off x="6593377" y="4173590"/>
              <a:ext cx="991887" cy="1794035"/>
            </a:xfrm>
            <a:prstGeom prst="roundRect">
              <a:avLst>
                <a:gd name="adj" fmla="val 12804"/>
              </a:avLst>
            </a:prstGeom>
            <a:solidFill>
              <a:srgbClr val="C2D7ED"/>
            </a:solidFill>
            <a:ln w="25400" cap="flat">
              <a:solidFill>
                <a:srgbClr val="C2D7ED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lnSpc>
                  <a:spcPct val="50000"/>
                </a:lnSpc>
                <a:spcBef>
                  <a:spcPts val="3200"/>
                </a:spcBef>
                <a:defRPr sz="2800">
                  <a:solidFill>
                    <a:srgbClr val="3A4149"/>
                  </a:solidFill>
                </a:defRPr>
              </a:lvl1pPr>
            </a:lstStyle>
            <a:p>
              <a:r>
                <a:t>NFS</a:t>
              </a:r>
            </a:p>
          </p:txBody>
        </p:sp>
        <p:sp>
          <p:nvSpPr>
            <p:cNvPr id="188" name="Shape 188"/>
            <p:cNvSpPr/>
            <p:nvPr/>
          </p:nvSpPr>
          <p:spPr>
            <a:xfrm>
              <a:off x="1804136" y="3427745"/>
              <a:ext cx="1329847" cy="606820"/>
            </a:xfrm>
            <a:prstGeom prst="roundRect">
              <a:avLst>
                <a:gd name="adj" fmla="val 20929"/>
              </a:avLst>
            </a:prstGeom>
            <a:solidFill>
              <a:srgbClr val="C2D7ED"/>
            </a:solidFill>
            <a:ln w="25400" cap="flat">
              <a:solidFill>
                <a:srgbClr val="C2D7ED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lnSpc>
                  <a:spcPct val="50000"/>
                </a:lnSpc>
                <a:spcBef>
                  <a:spcPts val="3200"/>
                </a:spcBef>
                <a:defRPr sz="2800">
                  <a:solidFill>
                    <a:srgbClr val="3A4149"/>
                  </a:solidFill>
                </a:defRPr>
              </a:lvl1pPr>
            </a:lstStyle>
            <a:p>
              <a:r>
                <a:t>Web</a:t>
              </a:r>
            </a:p>
          </p:txBody>
        </p:sp>
        <p:sp>
          <p:nvSpPr>
            <p:cNvPr id="189" name="Shape 189"/>
            <p:cNvSpPr/>
            <p:nvPr/>
          </p:nvSpPr>
          <p:spPr>
            <a:xfrm>
              <a:off x="3477071" y="4173590"/>
              <a:ext cx="2966301" cy="606820"/>
            </a:xfrm>
            <a:prstGeom prst="roundRect">
              <a:avLst>
                <a:gd name="adj" fmla="val 20929"/>
              </a:avLst>
            </a:prstGeom>
            <a:solidFill>
              <a:srgbClr val="C2D7ED"/>
            </a:solidFill>
            <a:ln w="25400" cap="flat">
              <a:solidFill>
                <a:srgbClr val="C2D7ED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lnSpc>
                  <a:spcPct val="50000"/>
                </a:lnSpc>
                <a:spcBef>
                  <a:spcPts val="3200"/>
                </a:spcBef>
                <a:defRPr sz="2800">
                  <a:solidFill>
                    <a:srgbClr val="3A4149"/>
                  </a:solidFill>
                </a:defRPr>
              </a:lvl1pPr>
            </a:lstStyle>
            <a:p>
              <a:r>
                <a:t>DB Proxy</a:t>
              </a:r>
            </a:p>
          </p:txBody>
        </p:sp>
        <p:sp>
          <p:nvSpPr>
            <p:cNvPr id="190" name="Shape 190"/>
            <p:cNvSpPr/>
            <p:nvPr/>
          </p:nvSpPr>
          <p:spPr>
            <a:xfrm>
              <a:off x="324283" y="4913903"/>
              <a:ext cx="1329848" cy="1064651"/>
            </a:xfrm>
            <a:prstGeom prst="roundRect">
              <a:avLst>
                <a:gd name="adj" fmla="val 11929"/>
              </a:avLst>
            </a:prstGeom>
            <a:solidFill>
              <a:srgbClr val="C2D7ED"/>
            </a:solidFill>
            <a:ln w="25400" cap="flat">
              <a:solidFill>
                <a:srgbClr val="C2D7ED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lnSpc>
                  <a:spcPct val="10000"/>
                </a:lnSpc>
                <a:spcBef>
                  <a:spcPts val="3200"/>
                </a:spcBef>
                <a:defRPr sz="2800">
                  <a:solidFill>
                    <a:srgbClr val="3A4149"/>
                  </a:solidFill>
                </a:defRPr>
              </a:lvl1pPr>
            </a:lstStyle>
            <a:p>
              <a:r>
                <a:t>Redis</a:t>
              </a:r>
            </a:p>
          </p:txBody>
        </p:sp>
        <p:sp>
          <p:nvSpPr>
            <p:cNvPr id="191" name="Shape 191"/>
            <p:cNvSpPr/>
            <p:nvPr/>
          </p:nvSpPr>
          <p:spPr>
            <a:xfrm>
              <a:off x="1804136" y="4913903"/>
              <a:ext cx="1548515" cy="1064651"/>
            </a:xfrm>
            <a:prstGeom prst="roundRect">
              <a:avLst>
                <a:gd name="adj" fmla="val 11929"/>
              </a:avLst>
            </a:prstGeom>
            <a:solidFill>
              <a:srgbClr val="C2D7ED"/>
            </a:solidFill>
            <a:ln w="25400" cap="flat">
              <a:solidFill>
                <a:srgbClr val="C2D7ED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lnSpc>
                  <a:spcPct val="10000"/>
                </a:lnSpc>
                <a:spcBef>
                  <a:spcPts val="3200"/>
                </a:spcBef>
                <a:defRPr sz="2800">
                  <a:solidFill>
                    <a:srgbClr val="3A4149"/>
                  </a:solidFill>
                </a:defRPr>
              </a:lvl1pPr>
            </a:lstStyle>
            <a:p>
              <a:r>
                <a:t>Memcached</a:t>
              </a:r>
            </a:p>
          </p:txBody>
        </p:sp>
        <p:sp>
          <p:nvSpPr>
            <p:cNvPr id="192" name="Shape 192"/>
            <p:cNvSpPr/>
            <p:nvPr/>
          </p:nvSpPr>
          <p:spPr>
            <a:xfrm>
              <a:off x="6217046" y="1909021"/>
              <a:ext cx="1329848" cy="1368978"/>
            </a:xfrm>
            <a:prstGeom prst="roundRect">
              <a:avLst>
                <a:gd name="adj" fmla="val 9550"/>
              </a:avLst>
            </a:prstGeom>
            <a:solidFill>
              <a:srgbClr val="C2D7ED"/>
            </a:solidFill>
            <a:ln w="25400" cap="flat">
              <a:solidFill>
                <a:srgbClr val="C2D7ED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lnSpc>
                  <a:spcPct val="50000"/>
                </a:lnSpc>
                <a:spcBef>
                  <a:spcPts val="3200"/>
                </a:spcBef>
                <a:defRPr sz="2800">
                  <a:solidFill>
                    <a:srgbClr val="3A4149"/>
                  </a:solidFill>
                </a:defRPr>
              </a:lvl1pPr>
            </a:lstStyle>
            <a:p>
              <a:r>
                <a:t>Queue</a:t>
              </a:r>
            </a:p>
          </p:txBody>
        </p:sp>
      </p:grpSp>
      <p:grpSp>
        <p:nvGrpSpPr>
          <p:cNvPr id="224" name="Group 224"/>
          <p:cNvGrpSpPr/>
          <p:nvPr/>
        </p:nvGrpSpPr>
        <p:grpSpPr>
          <a:xfrm>
            <a:off x="-9438591" y="3374011"/>
            <a:ext cx="9157850" cy="6039663"/>
            <a:chOff x="-87" y="0"/>
            <a:chExt cx="9157849" cy="6039661"/>
          </a:xfrm>
        </p:grpSpPr>
        <p:sp>
          <p:nvSpPr>
            <p:cNvPr id="194" name="Shape 194"/>
            <p:cNvSpPr/>
            <p:nvPr/>
          </p:nvSpPr>
          <p:spPr>
            <a:xfrm>
              <a:off x="4017855" y="0"/>
              <a:ext cx="1485901" cy="596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单元化</a:t>
              </a:r>
            </a:p>
          </p:txBody>
        </p:sp>
        <p:grpSp>
          <p:nvGrpSpPr>
            <p:cNvPr id="206" name="Group 206"/>
            <p:cNvGrpSpPr/>
            <p:nvPr/>
          </p:nvGrpSpPr>
          <p:grpSpPr>
            <a:xfrm>
              <a:off x="-87" y="1271100"/>
              <a:ext cx="4526291" cy="2861282"/>
              <a:chOff x="-38100" y="-38100"/>
              <a:chExt cx="4526290" cy="2861280"/>
            </a:xfrm>
          </p:grpSpPr>
          <p:sp>
            <p:nvSpPr>
              <p:cNvPr id="195" name="Shape 195"/>
              <p:cNvSpPr/>
              <p:nvPr/>
            </p:nvSpPr>
            <p:spPr>
              <a:xfrm>
                <a:off x="161888" y="812860"/>
                <a:ext cx="2661448" cy="510036"/>
              </a:xfrm>
              <a:prstGeom prst="roundRect">
                <a:avLst>
                  <a:gd name="adj" fmla="val 20929"/>
                </a:avLst>
              </a:prstGeom>
              <a:solidFill>
                <a:srgbClr val="C2D7ED"/>
              </a:solidFill>
              <a:ln w="25400" cap="flat">
                <a:solidFill>
                  <a:srgbClr val="C2D7ED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lnSpc>
                    <a:spcPct val="50000"/>
                  </a:lnSpc>
                  <a:spcBef>
                    <a:spcPts val="3200"/>
                  </a:spcBef>
                  <a:defRPr sz="2800">
                    <a:solidFill>
                      <a:srgbClr val="3A4149"/>
                    </a:solidFill>
                  </a:defRPr>
                </a:lvl1pPr>
              </a:lstStyle>
              <a:p>
                <a:r>
                  <a:t>LVS</a:t>
                </a:r>
              </a:p>
            </p:txBody>
          </p:sp>
          <p:pic>
            <p:nvPicPr>
              <p:cNvPr id="196" name="图片 195"/>
              <p:cNvPicPr>
                <a:picLocks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-38100" y="-38100"/>
                <a:ext cx="4526291" cy="2861281"/>
              </a:xfrm>
              <a:prstGeom prst="rect">
                <a:avLst/>
              </a:prstGeom>
              <a:effectLst/>
            </p:spPr>
          </p:pic>
          <p:sp>
            <p:nvSpPr>
              <p:cNvPr id="198" name="Shape 198"/>
              <p:cNvSpPr/>
              <p:nvPr/>
            </p:nvSpPr>
            <p:spPr>
              <a:xfrm>
                <a:off x="3142234" y="817222"/>
                <a:ext cx="1172807" cy="1150637"/>
              </a:xfrm>
              <a:prstGeom prst="roundRect">
                <a:avLst>
                  <a:gd name="adj" fmla="val 9277"/>
                </a:avLst>
              </a:prstGeom>
              <a:solidFill>
                <a:srgbClr val="C2D7ED"/>
              </a:solidFill>
              <a:ln w="25400" cap="flat">
                <a:solidFill>
                  <a:srgbClr val="C2D7ED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lnSpc>
                    <a:spcPct val="50000"/>
                  </a:lnSpc>
                  <a:spcBef>
                    <a:spcPts val="3200"/>
                  </a:spcBef>
                  <a:defRPr sz="2800">
                    <a:solidFill>
                      <a:srgbClr val="3A4149"/>
                    </a:solidFill>
                  </a:defRPr>
                </a:lvl1pPr>
              </a:lstStyle>
              <a:p>
                <a:r>
                  <a:t>CDN</a:t>
                </a:r>
              </a:p>
            </p:txBody>
          </p:sp>
          <p:sp>
            <p:nvSpPr>
              <p:cNvPr id="199" name="Shape 199"/>
              <p:cNvSpPr/>
              <p:nvPr/>
            </p:nvSpPr>
            <p:spPr>
              <a:xfrm>
                <a:off x="183943" y="1451797"/>
                <a:ext cx="1832153" cy="510037"/>
              </a:xfrm>
              <a:prstGeom prst="roundRect">
                <a:avLst>
                  <a:gd name="adj" fmla="val 20929"/>
                </a:avLst>
              </a:prstGeom>
              <a:solidFill>
                <a:srgbClr val="C2D7ED"/>
              </a:solidFill>
              <a:ln w="25400" cap="flat">
                <a:solidFill>
                  <a:srgbClr val="C2D7ED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lnSpc>
                    <a:spcPct val="50000"/>
                  </a:lnSpc>
                  <a:spcBef>
                    <a:spcPts val="3200"/>
                  </a:spcBef>
                  <a:defRPr sz="2800">
                    <a:solidFill>
                      <a:srgbClr val="3A4149"/>
                    </a:solidFill>
                  </a:defRPr>
                </a:lvl1pPr>
              </a:lstStyle>
              <a:p>
                <a:r>
                  <a:t>Nginx</a:t>
                </a:r>
              </a:p>
            </p:txBody>
          </p:sp>
          <p:sp>
            <p:nvSpPr>
              <p:cNvPr id="200" name="Shape 200"/>
              <p:cNvSpPr/>
              <p:nvPr/>
            </p:nvSpPr>
            <p:spPr>
              <a:xfrm>
                <a:off x="160994" y="2084709"/>
                <a:ext cx="880375" cy="510037"/>
              </a:xfrm>
              <a:prstGeom prst="roundRect">
                <a:avLst>
                  <a:gd name="adj" fmla="val 20929"/>
                </a:avLst>
              </a:prstGeom>
              <a:solidFill>
                <a:srgbClr val="C2D7ED"/>
              </a:solidFill>
              <a:ln w="25400" cap="flat">
                <a:solidFill>
                  <a:srgbClr val="C2D7ED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lnSpc>
                    <a:spcPct val="50000"/>
                  </a:lnSpc>
                  <a:spcBef>
                    <a:spcPts val="3200"/>
                  </a:spcBef>
                  <a:defRPr sz="2800">
                    <a:solidFill>
                      <a:srgbClr val="3A4149"/>
                    </a:solidFill>
                  </a:defRPr>
                </a:lvl1pPr>
              </a:lstStyle>
              <a:p>
                <a:r>
                  <a:t>Web</a:t>
                </a:r>
              </a:p>
            </p:txBody>
          </p:sp>
          <p:sp>
            <p:nvSpPr>
              <p:cNvPr id="201" name="Shape 201"/>
              <p:cNvSpPr/>
              <p:nvPr/>
            </p:nvSpPr>
            <p:spPr>
              <a:xfrm>
                <a:off x="2151721" y="2084709"/>
                <a:ext cx="2184672" cy="510037"/>
              </a:xfrm>
              <a:prstGeom prst="roundRect">
                <a:avLst>
                  <a:gd name="adj" fmla="val 20929"/>
                </a:avLst>
              </a:prstGeom>
              <a:solidFill>
                <a:srgbClr val="C2D7ED"/>
              </a:solidFill>
              <a:ln w="25400" cap="flat">
                <a:solidFill>
                  <a:srgbClr val="C2D7ED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lnSpc>
                    <a:spcPct val="50000"/>
                  </a:lnSpc>
                  <a:spcBef>
                    <a:spcPts val="3200"/>
                  </a:spcBef>
                  <a:defRPr sz="2800">
                    <a:solidFill>
                      <a:srgbClr val="3A4149"/>
                    </a:solidFill>
                  </a:defRPr>
                </a:lvl1pPr>
              </a:lstStyle>
              <a:p>
                <a:r>
                  <a:t>API</a:t>
                </a:r>
              </a:p>
            </p:txBody>
          </p:sp>
          <p:sp>
            <p:nvSpPr>
              <p:cNvPr id="202" name="Shape 202"/>
              <p:cNvSpPr/>
              <p:nvPr/>
            </p:nvSpPr>
            <p:spPr>
              <a:xfrm flipV="1">
                <a:off x="2427268" y="1320910"/>
                <a:ext cx="1" cy="771810"/>
              </a:xfrm>
              <a:prstGeom prst="line">
                <a:avLst/>
              </a:prstGeom>
              <a:noFill/>
              <a:ln w="38100" cap="flat">
                <a:solidFill>
                  <a:srgbClr val="C2D7ED"/>
                </a:solidFill>
                <a:custDash>
                  <a:ds d="200000" sp="200000"/>
                </a:custDash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3A4149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  <p:sp>
            <p:nvSpPr>
              <p:cNvPr id="203" name="Shape 203"/>
              <p:cNvSpPr/>
              <p:nvPr/>
            </p:nvSpPr>
            <p:spPr>
              <a:xfrm>
                <a:off x="2012419" y="1504000"/>
                <a:ext cx="1198207" cy="40563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 algn="l">
                  <a:spcBef>
                    <a:spcPts val="1000"/>
                  </a:spcBef>
                  <a:defRPr sz="2800"/>
                </a:lvl1pPr>
              </a:lstStyle>
              <a:p>
                <a:r>
                  <a:t>长连接</a:t>
                </a:r>
              </a:p>
            </p:txBody>
          </p:sp>
          <p:sp>
            <p:nvSpPr>
              <p:cNvPr id="204" name="Shape 204"/>
              <p:cNvSpPr/>
              <p:nvPr/>
            </p:nvSpPr>
            <p:spPr>
              <a:xfrm>
                <a:off x="152920" y="185972"/>
                <a:ext cx="4144250" cy="510037"/>
              </a:xfrm>
              <a:prstGeom prst="roundRect">
                <a:avLst>
                  <a:gd name="adj" fmla="val 20929"/>
                </a:avLst>
              </a:prstGeom>
              <a:solidFill>
                <a:srgbClr val="C2D7ED"/>
              </a:solidFill>
              <a:ln w="25400" cap="flat">
                <a:solidFill>
                  <a:srgbClr val="C2D7ED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lnSpc>
                    <a:spcPct val="50000"/>
                  </a:lnSpc>
                  <a:spcBef>
                    <a:spcPts val="3200"/>
                  </a:spcBef>
                  <a:defRPr sz="2800">
                    <a:solidFill>
                      <a:srgbClr val="3A4149"/>
                    </a:solidFill>
                  </a:defRPr>
                </a:lvl1pPr>
              </a:lstStyle>
              <a:p>
                <a:r>
                  <a:t>DDOS 流量黑洞</a:t>
                </a:r>
              </a:p>
            </p:txBody>
          </p:sp>
          <p:sp>
            <p:nvSpPr>
              <p:cNvPr id="205" name="Shape 205"/>
              <p:cNvSpPr/>
              <p:nvPr/>
            </p:nvSpPr>
            <p:spPr>
              <a:xfrm>
                <a:off x="1156358" y="2084709"/>
                <a:ext cx="880375" cy="510037"/>
              </a:xfrm>
              <a:prstGeom prst="roundRect">
                <a:avLst>
                  <a:gd name="adj" fmla="val 20929"/>
                </a:avLst>
              </a:prstGeom>
              <a:solidFill>
                <a:srgbClr val="C2D7ED"/>
              </a:solidFill>
              <a:ln w="25400" cap="flat">
                <a:solidFill>
                  <a:srgbClr val="C2D7ED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lnSpc>
                    <a:spcPct val="50000"/>
                  </a:lnSpc>
                  <a:spcBef>
                    <a:spcPts val="3200"/>
                  </a:spcBef>
                  <a:defRPr sz="2800">
                    <a:solidFill>
                      <a:srgbClr val="3A4149"/>
                    </a:solidFill>
                  </a:defRPr>
                </a:lvl1pPr>
              </a:lstStyle>
              <a:p>
                <a:r>
                  <a:t>Web</a:t>
                </a:r>
              </a:p>
            </p:txBody>
          </p:sp>
        </p:grpSp>
        <p:sp>
          <p:nvSpPr>
            <p:cNvPr id="207" name="Shape 207"/>
            <p:cNvSpPr/>
            <p:nvPr/>
          </p:nvSpPr>
          <p:spPr>
            <a:xfrm>
              <a:off x="0" y="4616081"/>
              <a:ext cx="6728584" cy="606820"/>
            </a:xfrm>
            <a:prstGeom prst="roundRect">
              <a:avLst>
                <a:gd name="adj" fmla="val 20929"/>
              </a:avLst>
            </a:prstGeom>
            <a:solidFill>
              <a:srgbClr val="C2D7ED"/>
            </a:solidFill>
            <a:ln w="25400" cap="flat">
              <a:solidFill>
                <a:srgbClr val="C2D7ED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lnSpc>
                  <a:spcPct val="50000"/>
                </a:lnSpc>
                <a:spcBef>
                  <a:spcPts val="3200"/>
                </a:spcBef>
                <a:defRPr sz="2800">
                  <a:solidFill>
                    <a:srgbClr val="3A4149"/>
                  </a:solidFill>
                </a:defRPr>
              </a:lvl1pPr>
            </a:lstStyle>
            <a:p>
              <a:r>
                <a:t>DB Service</a:t>
              </a:r>
            </a:p>
          </p:txBody>
        </p:sp>
        <p:grpSp>
          <p:nvGrpSpPr>
            <p:cNvPr id="219" name="Group 219"/>
            <p:cNvGrpSpPr/>
            <p:nvPr/>
          </p:nvGrpSpPr>
          <p:grpSpPr>
            <a:xfrm>
              <a:off x="4631470" y="1271100"/>
              <a:ext cx="4526292" cy="2861283"/>
              <a:chOff x="-38100" y="-38100"/>
              <a:chExt cx="4526291" cy="2861281"/>
            </a:xfrm>
          </p:grpSpPr>
          <p:sp>
            <p:nvSpPr>
              <p:cNvPr id="208" name="Shape 208"/>
              <p:cNvSpPr/>
              <p:nvPr/>
            </p:nvSpPr>
            <p:spPr>
              <a:xfrm>
                <a:off x="161888" y="812860"/>
                <a:ext cx="2661448" cy="510036"/>
              </a:xfrm>
              <a:prstGeom prst="roundRect">
                <a:avLst>
                  <a:gd name="adj" fmla="val 20929"/>
                </a:avLst>
              </a:prstGeom>
              <a:solidFill>
                <a:srgbClr val="C2D7ED"/>
              </a:solidFill>
              <a:ln w="25400" cap="flat">
                <a:solidFill>
                  <a:srgbClr val="C2D7ED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lnSpc>
                    <a:spcPct val="50000"/>
                  </a:lnSpc>
                  <a:spcBef>
                    <a:spcPts val="3200"/>
                  </a:spcBef>
                  <a:defRPr sz="2800">
                    <a:solidFill>
                      <a:srgbClr val="3A4149"/>
                    </a:solidFill>
                  </a:defRPr>
                </a:lvl1pPr>
              </a:lstStyle>
              <a:p>
                <a:r>
                  <a:t>LVS</a:t>
                </a:r>
              </a:p>
            </p:txBody>
          </p:sp>
          <p:pic>
            <p:nvPicPr>
              <p:cNvPr id="209" name="图片 208"/>
              <p:cNvPicPr>
                <a:picLocks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-38100" y="-38100"/>
                <a:ext cx="4526291" cy="2861281"/>
              </a:xfrm>
              <a:prstGeom prst="rect">
                <a:avLst/>
              </a:prstGeom>
              <a:effectLst/>
            </p:spPr>
          </p:pic>
          <p:sp>
            <p:nvSpPr>
              <p:cNvPr id="211" name="Shape 211"/>
              <p:cNvSpPr/>
              <p:nvPr/>
            </p:nvSpPr>
            <p:spPr>
              <a:xfrm>
                <a:off x="3142234" y="817222"/>
                <a:ext cx="1172807" cy="1150637"/>
              </a:xfrm>
              <a:prstGeom prst="roundRect">
                <a:avLst>
                  <a:gd name="adj" fmla="val 9277"/>
                </a:avLst>
              </a:prstGeom>
              <a:solidFill>
                <a:srgbClr val="C2D7ED"/>
              </a:solidFill>
              <a:ln w="25400" cap="flat">
                <a:solidFill>
                  <a:srgbClr val="C2D7ED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lnSpc>
                    <a:spcPct val="50000"/>
                  </a:lnSpc>
                  <a:spcBef>
                    <a:spcPts val="3200"/>
                  </a:spcBef>
                  <a:defRPr sz="2800">
                    <a:solidFill>
                      <a:srgbClr val="3A4149"/>
                    </a:solidFill>
                  </a:defRPr>
                </a:lvl1pPr>
              </a:lstStyle>
              <a:p>
                <a:r>
                  <a:rPr dirty="0"/>
                  <a:t>CDN</a:t>
                </a:r>
              </a:p>
            </p:txBody>
          </p:sp>
          <p:sp>
            <p:nvSpPr>
              <p:cNvPr id="212" name="Shape 212"/>
              <p:cNvSpPr/>
              <p:nvPr/>
            </p:nvSpPr>
            <p:spPr>
              <a:xfrm>
                <a:off x="183943" y="1451797"/>
                <a:ext cx="1832153" cy="510037"/>
              </a:xfrm>
              <a:prstGeom prst="roundRect">
                <a:avLst>
                  <a:gd name="adj" fmla="val 20929"/>
                </a:avLst>
              </a:prstGeom>
              <a:solidFill>
                <a:srgbClr val="C2D7ED"/>
              </a:solidFill>
              <a:ln w="25400" cap="flat">
                <a:solidFill>
                  <a:srgbClr val="C2D7ED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lnSpc>
                    <a:spcPct val="50000"/>
                  </a:lnSpc>
                  <a:spcBef>
                    <a:spcPts val="3200"/>
                  </a:spcBef>
                  <a:defRPr sz="2800">
                    <a:solidFill>
                      <a:srgbClr val="3A4149"/>
                    </a:solidFill>
                  </a:defRPr>
                </a:lvl1pPr>
              </a:lstStyle>
              <a:p>
                <a:r>
                  <a:t>Nginx</a:t>
                </a:r>
              </a:p>
            </p:txBody>
          </p:sp>
          <p:sp>
            <p:nvSpPr>
              <p:cNvPr id="213" name="Shape 213"/>
              <p:cNvSpPr/>
              <p:nvPr/>
            </p:nvSpPr>
            <p:spPr>
              <a:xfrm>
                <a:off x="160994" y="2084709"/>
                <a:ext cx="880375" cy="510037"/>
              </a:xfrm>
              <a:prstGeom prst="roundRect">
                <a:avLst>
                  <a:gd name="adj" fmla="val 20929"/>
                </a:avLst>
              </a:prstGeom>
              <a:solidFill>
                <a:srgbClr val="C2D7ED"/>
              </a:solidFill>
              <a:ln w="25400" cap="flat">
                <a:solidFill>
                  <a:srgbClr val="C2D7ED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lnSpc>
                    <a:spcPct val="50000"/>
                  </a:lnSpc>
                  <a:spcBef>
                    <a:spcPts val="3200"/>
                  </a:spcBef>
                  <a:defRPr sz="2800">
                    <a:solidFill>
                      <a:srgbClr val="3A4149"/>
                    </a:solidFill>
                  </a:defRPr>
                </a:lvl1pPr>
              </a:lstStyle>
              <a:p>
                <a:r>
                  <a:t>Web</a:t>
                </a:r>
              </a:p>
            </p:txBody>
          </p:sp>
          <p:sp>
            <p:nvSpPr>
              <p:cNvPr id="214" name="Shape 214"/>
              <p:cNvSpPr/>
              <p:nvPr/>
            </p:nvSpPr>
            <p:spPr>
              <a:xfrm>
                <a:off x="2151721" y="2084709"/>
                <a:ext cx="2184672" cy="510037"/>
              </a:xfrm>
              <a:prstGeom prst="roundRect">
                <a:avLst>
                  <a:gd name="adj" fmla="val 20929"/>
                </a:avLst>
              </a:prstGeom>
              <a:solidFill>
                <a:srgbClr val="C2D7ED"/>
              </a:solidFill>
              <a:ln w="25400" cap="flat">
                <a:solidFill>
                  <a:srgbClr val="C2D7ED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lnSpc>
                    <a:spcPct val="50000"/>
                  </a:lnSpc>
                  <a:spcBef>
                    <a:spcPts val="3200"/>
                  </a:spcBef>
                  <a:defRPr sz="2800">
                    <a:solidFill>
                      <a:srgbClr val="3A4149"/>
                    </a:solidFill>
                  </a:defRPr>
                </a:lvl1pPr>
              </a:lstStyle>
              <a:p>
                <a:r>
                  <a:t>API</a:t>
                </a:r>
              </a:p>
            </p:txBody>
          </p:sp>
          <p:sp>
            <p:nvSpPr>
              <p:cNvPr id="215" name="Shape 215"/>
              <p:cNvSpPr/>
              <p:nvPr/>
            </p:nvSpPr>
            <p:spPr>
              <a:xfrm flipV="1">
                <a:off x="2427268" y="1320910"/>
                <a:ext cx="1" cy="771810"/>
              </a:xfrm>
              <a:prstGeom prst="line">
                <a:avLst/>
              </a:prstGeom>
              <a:noFill/>
              <a:ln w="38100" cap="flat">
                <a:solidFill>
                  <a:srgbClr val="C2D7ED"/>
                </a:solidFill>
                <a:custDash>
                  <a:ds d="200000" sp="200000"/>
                </a:custDash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3A4149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  <p:sp>
            <p:nvSpPr>
              <p:cNvPr id="216" name="Shape 216"/>
              <p:cNvSpPr/>
              <p:nvPr/>
            </p:nvSpPr>
            <p:spPr>
              <a:xfrm>
                <a:off x="2012419" y="1504000"/>
                <a:ext cx="1198207" cy="40563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 algn="l">
                  <a:spcBef>
                    <a:spcPts val="1000"/>
                  </a:spcBef>
                  <a:defRPr sz="2800"/>
                </a:lvl1pPr>
              </a:lstStyle>
              <a:p>
                <a:r>
                  <a:t>长连接</a:t>
                </a:r>
              </a:p>
            </p:txBody>
          </p:sp>
          <p:sp>
            <p:nvSpPr>
              <p:cNvPr id="217" name="Shape 217"/>
              <p:cNvSpPr/>
              <p:nvPr/>
            </p:nvSpPr>
            <p:spPr>
              <a:xfrm>
                <a:off x="152920" y="185972"/>
                <a:ext cx="4144250" cy="510037"/>
              </a:xfrm>
              <a:prstGeom prst="roundRect">
                <a:avLst>
                  <a:gd name="adj" fmla="val 20929"/>
                </a:avLst>
              </a:prstGeom>
              <a:solidFill>
                <a:srgbClr val="C2D7ED"/>
              </a:solidFill>
              <a:ln w="25400" cap="flat">
                <a:solidFill>
                  <a:srgbClr val="C2D7ED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lnSpc>
                    <a:spcPct val="50000"/>
                  </a:lnSpc>
                  <a:spcBef>
                    <a:spcPts val="3200"/>
                  </a:spcBef>
                  <a:defRPr sz="2800">
                    <a:solidFill>
                      <a:srgbClr val="3A4149"/>
                    </a:solidFill>
                  </a:defRPr>
                </a:lvl1pPr>
              </a:lstStyle>
              <a:p>
                <a:r>
                  <a:t>DDOS 流量黑洞</a:t>
                </a:r>
              </a:p>
            </p:txBody>
          </p:sp>
          <p:sp>
            <p:nvSpPr>
              <p:cNvPr id="218" name="Shape 218"/>
              <p:cNvSpPr/>
              <p:nvPr/>
            </p:nvSpPr>
            <p:spPr>
              <a:xfrm>
                <a:off x="1156358" y="2084709"/>
                <a:ext cx="880375" cy="510037"/>
              </a:xfrm>
              <a:prstGeom prst="roundRect">
                <a:avLst>
                  <a:gd name="adj" fmla="val 20929"/>
                </a:avLst>
              </a:prstGeom>
              <a:solidFill>
                <a:srgbClr val="C2D7ED"/>
              </a:solidFill>
              <a:ln w="25400" cap="flat">
                <a:solidFill>
                  <a:srgbClr val="C2D7ED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lnSpc>
                    <a:spcPct val="50000"/>
                  </a:lnSpc>
                  <a:spcBef>
                    <a:spcPts val="3200"/>
                  </a:spcBef>
                  <a:defRPr sz="2800">
                    <a:solidFill>
                      <a:srgbClr val="3A4149"/>
                    </a:solidFill>
                  </a:defRPr>
                </a:lvl1pPr>
              </a:lstStyle>
              <a:p>
                <a:r>
                  <a:t>Web</a:t>
                </a:r>
              </a:p>
            </p:txBody>
          </p:sp>
        </p:grpSp>
        <p:sp>
          <p:nvSpPr>
            <p:cNvPr id="220" name="Shape 220"/>
            <p:cNvSpPr/>
            <p:nvPr/>
          </p:nvSpPr>
          <p:spPr>
            <a:xfrm>
              <a:off x="1949953" y="711750"/>
              <a:ext cx="825501" cy="482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>
                <a:spcBef>
                  <a:spcPts val="1000"/>
                </a:spcBef>
                <a:defRPr sz="2800"/>
              </a:lvl1pPr>
            </a:lstStyle>
            <a:p>
              <a:r>
                <a:t>华东</a:t>
              </a:r>
            </a:p>
          </p:txBody>
        </p:sp>
        <p:sp>
          <p:nvSpPr>
            <p:cNvPr id="221" name="Shape 221"/>
            <p:cNvSpPr/>
            <p:nvPr/>
          </p:nvSpPr>
          <p:spPr>
            <a:xfrm>
              <a:off x="6481865" y="711750"/>
              <a:ext cx="825501" cy="482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>
                <a:spcBef>
                  <a:spcPts val="1000"/>
                </a:spcBef>
                <a:defRPr sz="2800"/>
              </a:lvl1pPr>
            </a:lstStyle>
            <a:p>
              <a:r>
                <a:t>华北</a:t>
              </a:r>
            </a:p>
          </p:txBody>
        </p:sp>
        <p:sp>
          <p:nvSpPr>
            <p:cNvPr id="222" name="Shape 222"/>
            <p:cNvSpPr/>
            <p:nvPr/>
          </p:nvSpPr>
          <p:spPr>
            <a:xfrm>
              <a:off x="6863125" y="4616081"/>
              <a:ext cx="2240304" cy="606820"/>
            </a:xfrm>
            <a:prstGeom prst="roundRect">
              <a:avLst>
                <a:gd name="adj" fmla="val 20929"/>
              </a:avLst>
            </a:prstGeom>
            <a:solidFill>
              <a:srgbClr val="C2D7ED"/>
            </a:solidFill>
            <a:ln w="25400" cap="flat">
              <a:solidFill>
                <a:srgbClr val="C2D7ED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lnSpc>
                  <a:spcPct val="50000"/>
                </a:lnSpc>
                <a:spcBef>
                  <a:spcPts val="3200"/>
                </a:spcBef>
                <a:defRPr sz="2800">
                  <a:solidFill>
                    <a:srgbClr val="3A4149"/>
                  </a:solidFill>
                </a:defRPr>
              </a:lvl1pPr>
            </a:lstStyle>
            <a:p>
              <a:r>
                <a:t>NFS</a:t>
              </a:r>
            </a:p>
          </p:txBody>
        </p:sp>
        <p:sp>
          <p:nvSpPr>
            <p:cNvPr id="223" name="Shape 223"/>
            <p:cNvSpPr/>
            <p:nvPr/>
          </p:nvSpPr>
          <p:spPr>
            <a:xfrm>
              <a:off x="0" y="5432842"/>
              <a:ext cx="9113327" cy="606819"/>
            </a:xfrm>
            <a:prstGeom prst="roundRect">
              <a:avLst>
                <a:gd name="adj" fmla="val 20929"/>
              </a:avLst>
            </a:prstGeom>
            <a:solidFill>
              <a:srgbClr val="C2D7ED"/>
            </a:solidFill>
            <a:ln w="25400" cap="flat">
              <a:solidFill>
                <a:srgbClr val="C2D7ED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lnSpc>
                  <a:spcPct val="50000"/>
                </a:lnSpc>
                <a:spcBef>
                  <a:spcPts val="3200"/>
                </a:spcBef>
                <a:defRPr sz="2800">
                  <a:solidFill>
                    <a:srgbClr val="3A4149"/>
                  </a:solidFill>
                </a:defRPr>
              </a:lvl1pPr>
            </a:lstStyle>
            <a:p>
              <a:r>
                <a:t>Block Store Service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2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709449 0.000377" pathEditMode="relative">
                                      <p:cBhvr>
                                        <p:cTn id="17" dur="10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xit" presetSubtype="2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736210 0.000000" pathEditMode="relative">
                                      <p:cBhvr>
                                        <p:cTn id="26" dur="10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xit" presetSubtype="2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846601 0.000000" pathEditMode="relative">
                                      <p:cBhvr>
                                        <p:cTn id="35" dur="10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xit" presetSubtype="2" fill="hold" grpId="9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344E-6 3.80208E-6 L 0.87512 3.80208E-6 " pathEditMode="relative" rAng="0" ptsTypes="AA">
                                      <p:cBhvr>
                                        <p:cTn id="44" dur="10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75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1" grpId="2" animBg="1" advAuto="0"/>
      <p:bldP spid="151" grpId="3" animBg="1" advAuto="0"/>
      <p:bldP spid="160" grpId="5" animBg="1" advAuto="0"/>
      <p:bldP spid="173" grpId="7" animBg="1" advAuto="0"/>
      <p:bldP spid="193" grpId="9" animBg="1" advAuto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/>
          <p:nvPr/>
        </p:nvSpPr>
        <p:spPr>
          <a:xfrm>
            <a:off x="1422226" y="5025674"/>
            <a:ext cx="5490100" cy="5490100"/>
          </a:xfrm>
          <a:prstGeom prst="ellipse">
            <a:avLst/>
          </a:prstGeom>
          <a:solidFill>
            <a:srgbClr val="3A414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3A4149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27" name="Shape 227"/>
          <p:cNvSpPr/>
          <p:nvPr/>
        </p:nvSpPr>
        <p:spPr>
          <a:xfrm>
            <a:off x="5922575" y="1873025"/>
            <a:ext cx="5490100" cy="5490100"/>
          </a:xfrm>
          <a:prstGeom prst="ellipse">
            <a:avLst/>
          </a:prstGeom>
          <a:solidFill>
            <a:srgbClr val="3A414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3A4149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28" name="Shape 228"/>
          <p:cNvSpPr/>
          <p:nvPr/>
        </p:nvSpPr>
        <p:spPr>
          <a:xfrm>
            <a:off x="5147875" y="3193825"/>
            <a:ext cx="5490100" cy="5490100"/>
          </a:xfrm>
          <a:prstGeom prst="ellipse">
            <a:avLst/>
          </a:prstGeom>
          <a:solidFill>
            <a:srgbClr val="3A414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3A4149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43" name="Shape 243"/>
          <p:cNvSpPr/>
          <p:nvPr/>
        </p:nvSpPr>
        <p:spPr>
          <a:xfrm>
            <a:off x="-111189" y="3894141"/>
            <a:ext cx="13340528" cy="40905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085" extrusionOk="0">
                <a:moveTo>
                  <a:pt x="0" y="20085"/>
                </a:moveTo>
                <a:cubicBezTo>
                  <a:pt x="4266" y="5083"/>
                  <a:pt x="11466" y="-1515"/>
                  <a:pt x="21600" y="292"/>
                </a:cubicBezTo>
              </a:path>
            </a:pathLst>
          </a:custGeom>
          <a:ln w="6350">
            <a:solidFill>
              <a:srgbClr val="3A4149"/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244" name="Shape 244"/>
          <p:cNvSpPr/>
          <p:nvPr/>
        </p:nvSpPr>
        <p:spPr>
          <a:xfrm>
            <a:off x="-118647" y="1993983"/>
            <a:ext cx="13244605" cy="61501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3528" y="8811"/>
                  <a:pt x="10728" y="1611"/>
                  <a:pt x="21600" y="0"/>
                </a:cubicBezTo>
              </a:path>
            </a:pathLst>
          </a:custGeom>
          <a:ln w="6350">
            <a:solidFill>
              <a:srgbClr val="3A4149"/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245" name="Shape 245"/>
          <p:cNvSpPr/>
          <p:nvPr/>
        </p:nvSpPr>
        <p:spPr>
          <a:xfrm>
            <a:off x="-94638" y="2894362"/>
            <a:ext cx="13534084" cy="49373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034" extrusionOk="0">
                <a:moveTo>
                  <a:pt x="0" y="21034"/>
                </a:moveTo>
                <a:cubicBezTo>
                  <a:pt x="3864" y="6433"/>
                  <a:pt x="11064" y="-566"/>
                  <a:pt x="21600" y="36"/>
                </a:cubicBezTo>
              </a:path>
            </a:pathLst>
          </a:custGeom>
          <a:ln w="6350">
            <a:solidFill>
              <a:srgbClr val="3A4149"/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246" name="Shape 246"/>
          <p:cNvSpPr/>
          <p:nvPr/>
        </p:nvSpPr>
        <p:spPr>
          <a:xfrm>
            <a:off x="-83578" y="3644234"/>
            <a:ext cx="13511689" cy="42256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9651" extrusionOk="0">
                <a:moveTo>
                  <a:pt x="0" y="19651"/>
                </a:moveTo>
                <a:cubicBezTo>
                  <a:pt x="4057" y="4430"/>
                  <a:pt x="11257" y="-1949"/>
                  <a:pt x="21600" y="514"/>
                </a:cubicBezTo>
              </a:path>
            </a:pathLst>
          </a:custGeom>
          <a:ln w="6350">
            <a:solidFill>
              <a:srgbClr val="3A4149"/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233" name="Shape 233"/>
          <p:cNvSpPr/>
          <p:nvPr/>
        </p:nvSpPr>
        <p:spPr>
          <a:xfrm>
            <a:off x="5768221" y="4097165"/>
            <a:ext cx="318321" cy="323530"/>
          </a:xfrm>
          <a:prstGeom prst="ellipse">
            <a:avLst/>
          </a:prstGeom>
          <a:solidFill>
            <a:srgbClr val="3A414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3A4149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4" name="Shape 234"/>
          <p:cNvSpPr/>
          <p:nvPr/>
        </p:nvSpPr>
        <p:spPr>
          <a:xfrm>
            <a:off x="653858" y="5640425"/>
            <a:ext cx="1489473" cy="596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4200"/>
              </a:spcBef>
              <a:defRPr>
                <a:solidFill>
                  <a:srgbClr val="3A4149"/>
                </a:solidFill>
              </a:defRPr>
            </a:lvl1pPr>
          </a:lstStyle>
          <a:p>
            <a:r>
              <a:t>TAE 1.0</a:t>
            </a:r>
          </a:p>
        </p:txBody>
      </p:sp>
      <p:sp>
        <p:nvSpPr>
          <p:cNvPr id="235" name="Shape 235"/>
          <p:cNvSpPr/>
          <p:nvPr/>
        </p:nvSpPr>
        <p:spPr>
          <a:xfrm>
            <a:off x="4056398" y="3960479"/>
            <a:ext cx="1534121" cy="596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4200"/>
              </a:spcBef>
              <a:defRPr>
                <a:solidFill>
                  <a:srgbClr val="3A4149"/>
                </a:solidFill>
              </a:defRPr>
            </a:lvl1pPr>
          </a:lstStyle>
          <a:p>
            <a:r>
              <a:t>TAE 2.0</a:t>
            </a:r>
          </a:p>
        </p:txBody>
      </p:sp>
      <p:sp>
        <p:nvSpPr>
          <p:cNvPr id="236" name="Shape 236"/>
          <p:cNvSpPr/>
          <p:nvPr/>
        </p:nvSpPr>
        <p:spPr>
          <a:xfrm>
            <a:off x="10217150" y="2519040"/>
            <a:ext cx="318321" cy="323529"/>
          </a:xfrm>
          <a:prstGeom prst="ellipse">
            <a:avLst/>
          </a:prstGeom>
          <a:solidFill>
            <a:srgbClr val="3A414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3A4149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7" name="Shape 237"/>
          <p:cNvSpPr/>
          <p:nvPr/>
        </p:nvSpPr>
        <p:spPr>
          <a:xfrm>
            <a:off x="2190918" y="5777110"/>
            <a:ext cx="318322" cy="323530"/>
          </a:xfrm>
          <a:prstGeom prst="ellipse">
            <a:avLst/>
          </a:prstGeom>
          <a:solidFill>
            <a:srgbClr val="3A414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3A4149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8" name="Shape 238"/>
          <p:cNvSpPr/>
          <p:nvPr/>
        </p:nvSpPr>
        <p:spPr>
          <a:xfrm>
            <a:off x="10818755" y="2382354"/>
            <a:ext cx="923330" cy="596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4200"/>
              </a:spcBef>
              <a:defRPr>
                <a:solidFill>
                  <a:srgbClr val="3A4149"/>
                </a:solidFill>
              </a:defRPr>
            </a:lvl1pPr>
          </a:lstStyle>
          <a:p>
            <a:r>
              <a:t>EWS</a:t>
            </a:r>
          </a:p>
        </p:txBody>
      </p:sp>
      <p:sp>
        <p:nvSpPr>
          <p:cNvPr id="239" name="Shape 239"/>
          <p:cNvSpPr/>
          <p:nvPr/>
        </p:nvSpPr>
        <p:spPr>
          <a:xfrm>
            <a:off x="2465475" y="6192462"/>
            <a:ext cx="3403601" cy="2603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业务</a:t>
            </a:r>
          </a:p>
          <a:p>
            <a:pPr>
              <a:spcBef>
                <a:spcPts val="1000"/>
              </a:spcBef>
              <a:defRPr sz="2800"/>
            </a:pPr>
            <a:r>
              <a:t>淘宝店铺模块、导购</a:t>
            </a:r>
          </a:p>
          <a:p>
            <a:endParaRPr/>
          </a:p>
          <a:p>
            <a:r>
              <a:t>技术</a:t>
            </a:r>
          </a:p>
          <a:p>
            <a:pPr>
              <a:spcBef>
                <a:spcPts val="1000"/>
              </a:spcBef>
              <a:defRPr sz="2800"/>
            </a:pPr>
            <a:r>
              <a:t>Web 服务，PasS 形态</a:t>
            </a:r>
          </a:p>
        </p:txBody>
      </p:sp>
      <p:sp>
        <p:nvSpPr>
          <p:cNvPr id="240" name="Shape 240"/>
          <p:cNvSpPr/>
          <p:nvPr/>
        </p:nvSpPr>
        <p:spPr>
          <a:xfrm>
            <a:off x="4561085" y="890297"/>
            <a:ext cx="3882630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solidFill>
                  <a:srgbClr val="3A4149"/>
                </a:solidFill>
              </a:defRPr>
            </a:lvl1pPr>
          </a:lstStyle>
          <a:p>
            <a:r>
              <a:t>TAE 的历史</a:t>
            </a:r>
          </a:p>
        </p:txBody>
      </p:sp>
      <p:sp>
        <p:nvSpPr>
          <p:cNvPr id="241" name="Shape 241"/>
          <p:cNvSpPr/>
          <p:nvPr/>
        </p:nvSpPr>
        <p:spPr>
          <a:xfrm>
            <a:off x="6048051" y="4630775"/>
            <a:ext cx="3689748" cy="2616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业务</a:t>
            </a:r>
          </a:p>
          <a:p>
            <a:pPr>
              <a:spcBef>
                <a:spcPts val="1000"/>
              </a:spcBef>
              <a:defRPr sz="2800"/>
            </a:pPr>
            <a:r>
              <a:t>阿里百川</a:t>
            </a:r>
          </a:p>
          <a:p>
            <a:pPr>
              <a:spcBef>
                <a:spcPts val="1000"/>
              </a:spcBef>
              <a:defRPr sz="2800"/>
            </a:pPr>
            <a:endParaRPr/>
          </a:p>
          <a:p>
            <a:r>
              <a:t>技术</a:t>
            </a:r>
          </a:p>
          <a:p>
            <a:pPr>
              <a:spcBef>
                <a:spcPts val="1000"/>
              </a:spcBef>
              <a:defRPr sz="2800"/>
            </a:pPr>
            <a:r>
              <a:t>全架构服务，PaaS 形态</a:t>
            </a:r>
          </a:p>
        </p:txBody>
      </p:sp>
      <p:sp>
        <p:nvSpPr>
          <p:cNvPr id="242" name="Shape 242"/>
          <p:cNvSpPr/>
          <p:nvPr/>
        </p:nvSpPr>
        <p:spPr>
          <a:xfrm>
            <a:off x="6641430" y="2469178"/>
            <a:ext cx="4052391" cy="40062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dirty="0"/>
              <a:t>业务</a:t>
            </a:r>
          </a:p>
          <a:p>
            <a:pPr>
              <a:spcBef>
                <a:spcPts val="1000"/>
              </a:spcBef>
              <a:defRPr sz="2800"/>
            </a:pPr>
            <a:r>
              <a:rPr dirty="0"/>
              <a:t>聚石塔、百川、</a:t>
            </a:r>
            <a:r>
              <a:rPr dirty="0" smtClean="0"/>
              <a:t>手淘开放</a:t>
            </a:r>
            <a:endParaRPr lang="en-US" dirty="0" smtClean="0"/>
          </a:p>
          <a:p>
            <a:pPr>
              <a:spcBef>
                <a:spcPts val="1000"/>
              </a:spcBef>
              <a:defRPr sz="2800"/>
            </a:pPr>
            <a:r>
              <a:rPr lang="zh-CN" altLang="en-US" dirty="0" smtClean="0"/>
              <a:t>淘宝订单推送、混合云</a:t>
            </a:r>
            <a:endParaRPr lang="en-US" altLang="zh-CN" dirty="0" smtClean="0"/>
          </a:p>
          <a:p>
            <a:pPr>
              <a:spcBef>
                <a:spcPts val="1000"/>
              </a:spcBef>
              <a:defRPr sz="2800"/>
            </a:pPr>
            <a:endParaRPr dirty="0"/>
          </a:p>
          <a:p>
            <a:r>
              <a:rPr dirty="0"/>
              <a:t>技术</a:t>
            </a:r>
          </a:p>
          <a:p>
            <a:pPr>
              <a:spcBef>
                <a:spcPts val="1000"/>
              </a:spcBef>
              <a:defRPr sz="2800"/>
            </a:pPr>
            <a:r>
              <a:rPr dirty="0"/>
              <a:t>高质量架构输出</a:t>
            </a:r>
          </a:p>
          <a:p>
            <a:pPr>
              <a:spcBef>
                <a:spcPts val="1000"/>
              </a:spcBef>
              <a:defRPr sz="2800"/>
            </a:pPr>
            <a:r>
              <a:rPr dirty="0"/>
              <a:t>PaaS</a:t>
            </a:r>
            <a:r>
              <a:rPr dirty="0" smtClean="0"/>
              <a:t>＋容器云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499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499"/>
                            </p:stCondLst>
                            <p:childTnLst>
                              <p:par>
                                <p:cTn id="25" presetID="22" presetClass="entr" presetSubtype="8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499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998"/>
                            </p:stCondLst>
                            <p:childTnLst>
                              <p:par>
                                <p:cTn id="29" presetID="22" presetClass="entr" presetSubtype="8" fill="hold" grpId="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499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497"/>
                            </p:stCondLst>
                            <p:childTnLst>
                              <p:par>
                                <p:cTn id="33" presetID="22" presetClass="entr" presetSubtype="8" fill="hold" grpId="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499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996"/>
                            </p:stCondLst>
                            <p:childTnLst>
                              <p:par>
                                <p:cTn id="37" presetID="22" presetClass="entr" presetSubtype="8" fill="hold" grpId="9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499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495"/>
                            </p:stCondLst>
                            <p:childTnLst>
                              <p:par>
                                <p:cTn id="41" presetID="22" presetClass="entr" presetSubtype="8" fill="hold" grpId="1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499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3" presetClass="entr" presetSubtype="32" fill="hold" grpId="1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7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75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75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750"/>
                            </p:stCondLst>
                            <p:childTnLst>
                              <p:par>
                                <p:cTn id="51" presetID="23" presetClass="entr" presetSubtype="16" fill="hold" grpId="1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2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75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75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6" presetClass="emph" presetSubtype="0" accel="50000" decel="50000" fill="hold" grpId="13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8" dur="499" fill="hold"/>
                                        <p:tgtEl>
                                          <p:spTgt spid="226"/>
                                        </p:tgtEl>
                                      </p:cBhvr>
                                      <p:by x="5892" y="5892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-0.139733 -0.187813" pathEditMode="relative">
                                      <p:cBhvr>
                                        <p:cTn id="61" dur="499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499"/>
                            </p:stCondLst>
                            <p:childTnLst>
                              <p:par>
                                <p:cTn id="63" presetID="9" presetClass="exit" fill="hold" grpId="1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dissolve">
                                      <p:cBhvr>
                                        <p:cTn id="64" dur="800" fill="hold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3" presetClass="entr" presetSubtype="32" fill="hold" grpId="1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9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75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75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750"/>
                            </p:stCondLst>
                            <p:childTnLst>
                              <p:par>
                                <p:cTn id="73" presetID="23" presetClass="entr" presetSubtype="16" fill="hold" grpId="1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4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80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80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9" presetClass="exit" fill="hold" grpId="18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dissolve">
                                      <p:cBhvr>
                                        <p:cTn id="80" dur="800" fill="hold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6" presetClass="emph" presetSubtype="0" accel="50000" decel="50000" fill="hold" grpId="19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4" dur="499" fill="hold"/>
                                        <p:tgtEl>
                                          <p:spTgt spid="228"/>
                                        </p:tgtEl>
                                      </p:cBhvr>
                                      <p:by x="5892" y="5892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-0.151140 -0.172238" pathEditMode="relative">
                                      <p:cBhvr>
                                        <p:cTn id="87" dur="499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3" presetClass="entr" presetSubtype="32" fill="hold" grpId="2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1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75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75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750"/>
                            </p:stCondLst>
                            <p:childTnLst>
                              <p:par>
                                <p:cTn id="95" presetID="23" presetClass="entr" presetSubtype="16" fill="hold" grpId="2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750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750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9" presetClass="exit" fill="hold" grpId="2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dissolve">
                                      <p:cBhvr>
                                        <p:cTn id="102" dur="799" fill="hold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fill="hold">
                                          <p:stCondLst>
                                            <p:cond delay="798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6" presetClass="emph" presetSubtype="0" accel="50000" decel="50000" fill="hold" grpId="24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6" dur="1000" fill="hold"/>
                                        <p:tgtEl>
                                          <p:spTgt spid="227"/>
                                        </p:tgtEl>
                                      </p:cBhvr>
                                      <p:by x="445375" y="445375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6" grpId="11" animBg="1" advAuto="0"/>
      <p:bldP spid="226" grpId="13" animBg="1" advAuto="0"/>
      <p:bldP spid="227" grpId="21" animBg="1" advAuto="0"/>
      <p:bldP spid="227" grpId="24" animBg="1" advAuto="0"/>
      <p:bldP spid="228" grpId="16" animBg="1" advAuto="0"/>
      <p:bldP spid="228" grpId="19" animBg="1" advAuto="0"/>
      <p:bldP spid="243" grpId="4" animBg="1" advAuto="0"/>
      <p:bldP spid="244" grpId="1" animBg="1" advAuto="0"/>
      <p:bldP spid="245" grpId="2" animBg="1" advAuto="0"/>
      <p:bldP spid="246" grpId="3" animBg="1" advAuto="0"/>
      <p:bldP spid="233" grpId="7" animBg="1" advAuto="0"/>
      <p:bldP spid="234" grpId="6" animBg="1" advAuto="0"/>
      <p:bldP spid="235" grpId="8" animBg="1" advAuto="0"/>
      <p:bldP spid="236" grpId="9" animBg="1" advAuto="0"/>
      <p:bldP spid="237" grpId="5" animBg="1" advAuto="0"/>
      <p:bldP spid="238" grpId="10" animBg="1" advAuto="0"/>
      <p:bldP spid="239" grpId="12" animBg="1" advAuto="0"/>
      <p:bldP spid="239" grpId="15" animBg="1" advAuto="0"/>
      <p:bldP spid="241" grpId="17" animBg="1" advAuto="0"/>
      <p:bldP spid="241" grpId="18" animBg="1" advAuto="0"/>
      <p:bldP spid="242" grpId="22" animBg="1" advAuto="0"/>
      <p:bldP spid="242" grpId="23" animBg="1" advAuto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/>
          <p:nvPr/>
        </p:nvSpPr>
        <p:spPr>
          <a:xfrm>
            <a:off x="1292969" y="4390388"/>
            <a:ext cx="3162301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t>新的需求</a:t>
            </a:r>
          </a:p>
        </p:txBody>
      </p:sp>
      <p:grpSp>
        <p:nvGrpSpPr>
          <p:cNvPr id="256" name="Group 256"/>
          <p:cNvGrpSpPr/>
          <p:nvPr/>
        </p:nvGrpSpPr>
        <p:grpSpPr>
          <a:xfrm>
            <a:off x="5886754" y="-5331927"/>
            <a:ext cx="19603960" cy="19603960"/>
            <a:chOff x="0" y="0"/>
            <a:chExt cx="19603959" cy="19603959"/>
          </a:xfrm>
        </p:grpSpPr>
        <p:sp>
          <p:nvSpPr>
            <p:cNvPr id="250" name="Shape 250"/>
            <p:cNvSpPr/>
            <p:nvPr/>
          </p:nvSpPr>
          <p:spPr>
            <a:xfrm>
              <a:off x="0" y="0"/>
              <a:ext cx="19603959" cy="19603959"/>
            </a:xfrm>
            <a:prstGeom prst="ellipse">
              <a:avLst/>
            </a:prstGeom>
            <a:solidFill>
              <a:srgbClr val="C3D7ED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3A4149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51" name="Shape 251"/>
            <p:cNvSpPr/>
            <p:nvPr/>
          </p:nvSpPr>
          <p:spPr>
            <a:xfrm>
              <a:off x="1248028" y="8330820"/>
              <a:ext cx="3162301" cy="939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6000">
                  <a:solidFill>
                    <a:srgbClr val="3A4149"/>
                  </a:solidFill>
                </a:defRPr>
              </a:lvl1pPr>
            </a:lstStyle>
            <a:p>
              <a:r>
                <a:t>外部需求</a:t>
              </a:r>
            </a:p>
          </p:txBody>
        </p:sp>
        <p:sp>
          <p:nvSpPr>
            <p:cNvPr id="252" name="Shape 252"/>
            <p:cNvSpPr/>
            <p:nvPr/>
          </p:nvSpPr>
          <p:spPr>
            <a:xfrm>
              <a:off x="1629028" y="9928979"/>
              <a:ext cx="2400301" cy="596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3A4149"/>
                  </a:solidFill>
                </a:defRPr>
              </a:lvl1pPr>
            </a:lstStyle>
            <a:p>
              <a:r>
                <a:t>全架构支持</a:t>
              </a:r>
            </a:p>
          </p:txBody>
        </p:sp>
        <p:sp>
          <p:nvSpPr>
            <p:cNvPr id="253" name="Shape 253"/>
            <p:cNvSpPr/>
            <p:nvPr/>
          </p:nvSpPr>
          <p:spPr>
            <a:xfrm>
              <a:off x="1623806" y="10833421"/>
              <a:ext cx="4895571" cy="6565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3A4149"/>
                  </a:solidFill>
                </a:defRPr>
              </a:lvl1pPr>
            </a:lstStyle>
            <a:p>
              <a:r>
                <a:rPr dirty="0"/>
                <a:t>HTTPS </a:t>
              </a:r>
              <a:r>
                <a:rPr dirty="0" smtClean="0"/>
                <a:t>接入</a:t>
              </a:r>
              <a:r>
                <a:rPr lang="zh-CN" altLang="en-US" dirty="0" smtClean="0"/>
                <a:t>（</a:t>
              </a:r>
              <a:r>
                <a:rPr lang="en-US" altLang="zh-CN" dirty="0" smtClean="0"/>
                <a:t>SSL</a:t>
              </a:r>
              <a:r>
                <a:rPr lang="zh-CN" altLang="en-US" dirty="0" smtClean="0"/>
                <a:t>配置）</a:t>
              </a:r>
              <a:endParaRPr dirty="0"/>
            </a:p>
          </p:txBody>
        </p:sp>
        <p:sp>
          <p:nvSpPr>
            <p:cNvPr id="254" name="Shape 254"/>
            <p:cNvSpPr/>
            <p:nvPr/>
          </p:nvSpPr>
          <p:spPr>
            <a:xfrm>
              <a:off x="1656968" y="11770479"/>
              <a:ext cx="1943101" cy="596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3A4149"/>
                  </a:solidFill>
                </a:defRPr>
              </a:lvl1pPr>
            </a:lstStyle>
            <a:p>
              <a:r>
                <a:t>安全可靠</a:t>
              </a:r>
            </a:p>
          </p:txBody>
        </p:sp>
        <p:sp>
          <p:nvSpPr>
            <p:cNvPr id="255" name="Shape 255"/>
            <p:cNvSpPr/>
            <p:nvPr/>
          </p:nvSpPr>
          <p:spPr>
            <a:xfrm flipV="1">
              <a:off x="1402467" y="10008796"/>
              <a:ext cx="1" cy="2278766"/>
            </a:xfrm>
            <a:prstGeom prst="line">
              <a:avLst/>
            </a:prstGeom>
            <a:noFill/>
            <a:ln w="25400" cap="flat">
              <a:solidFill>
                <a:srgbClr val="3A4149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3A4149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</p:grpSp>
      <p:grpSp>
        <p:nvGrpSpPr>
          <p:cNvPr id="265" name="Group 265"/>
          <p:cNvGrpSpPr/>
          <p:nvPr/>
        </p:nvGrpSpPr>
        <p:grpSpPr>
          <a:xfrm>
            <a:off x="5886754" y="-5331927"/>
            <a:ext cx="19603959" cy="19603959"/>
            <a:chOff x="774700" y="215900"/>
            <a:chExt cx="19603958" cy="19603958"/>
          </a:xfrm>
        </p:grpSpPr>
        <p:sp>
          <p:nvSpPr>
            <p:cNvPr id="257" name="Shape 257"/>
            <p:cNvSpPr/>
            <p:nvPr/>
          </p:nvSpPr>
          <p:spPr>
            <a:xfrm>
              <a:off x="774700" y="215900"/>
              <a:ext cx="19603959" cy="19603959"/>
            </a:xfrm>
            <a:prstGeom prst="ellipse">
              <a:avLst/>
            </a:prstGeom>
            <a:solidFill>
              <a:srgbClr val="3A414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3A4149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grpSp>
          <p:nvGrpSpPr>
            <p:cNvPr id="264" name="Group 264"/>
            <p:cNvGrpSpPr/>
            <p:nvPr/>
          </p:nvGrpSpPr>
          <p:grpSpPr>
            <a:xfrm>
              <a:off x="2125457" y="8269647"/>
              <a:ext cx="5133545" cy="5300559"/>
              <a:chOff x="0" y="0"/>
              <a:chExt cx="5133544" cy="5300557"/>
            </a:xfrm>
          </p:grpSpPr>
          <p:sp>
            <p:nvSpPr>
              <p:cNvPr id="258" name="Shape 258"/>
              <p:cNvSpPr/>
              <p:nvPr/>
            </p:nvSpPr>
            <p:spPr>
              <a:xfrm>
                <a:off x="-1" y="-1"/>
                <a:ext cx="3162301" cy="9398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6000"/>
                </a:lvl1pPr>
              </a:lstStyle>
              <a:p>
                <a:r>
                  <a:rPr dirty="0"/>
                  <a:t>内部需求</a:t>
                </a:r>
              </a:p>
            </p:txBody>
          </p:sp>
          <p:sp>
            <p:nvSpPr>
              <p:cNvPr id="259" name="Shape 259"/>
              <p:cNvSpPr/>
              <p:nvPr/>
            </p:nvSpPr>
            <p:spPr>
              <a:xfrm>
                <a:off x="602621" y="1579456"/>
                <a:ext cx="4530924" cy="5969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r>
                  <a:t>跨地域部署(异地多活)</a:t>
                </a:r>
              </a:p>
            </p:txBody>
          </p:sp>
          <p:sp>
            <p:nvSpPr>
              <p:cNvPr id="260" name="Shape 260"/>
              <p:cNvSpPr/>
              <p:nvPr/>
            </p:nvSpPr>
            <p:spPr>
              <a:xfrm>
                <a:off x="611915" y="2455756"/>
                <a:ext cx="3225404" cy="5969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r>
                  <a:t>Docker 镜像发布</a:t>
                </a:r>
              </a:p>
            </p:txBody>
          </p:sp>
          <p:sp>
            <p:nvSpPr>
              <p:cNvPr id="261" name="Shape 261"/>
              <p:cNvSpPr/>
              <p:nvPr/>
            </p:nvSpPr>
            <p:spPr>
              <a:xfrm>
                <a:off x="618694" y="3332056"/>
                <a:ext cx="4498778" cy="10922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pPr algn="l"/>
                <a:r>
                  <a:t>灵活的发布模式</a:t>
                </a:r>
              </a:p>
              <a:p>
                <a:pPr algn="l"/>
                <a:r>
                  <a:t>（分组、灰度、Beta）</a:t>
                </a:r>
              </a:p>
            </p:txBody>
          </p:sp>
          <p:sp>
            <p:nvSpPr>
              <p:cNvPr id="262" name="Shape 262"/>
              <p:cNvSpPr/>
              <p:nvPr/>
            </p:nvSpPr>
            <p:spPr>
              <a:xfrm>
                <a:off x="546099" y="4703657"/>
                <a:ext cx="2857501" cy="5969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r>
                  <a:t>快速回滚能力</a:t>
                </a:r>
              </a:p>
            </p:txBody>
          </p:sp>
          <p:sp>
            <p:nvSpPr>
              <p:cNvPr id="263" name="Shape 263"/>
              <p:cNvSpPr/>
              <p:nvPr/>
            </p:nvSpPr>
            <p:spPr>
              <a:xfrm flipV="1">
                <a:off x="273049" y="1683173"/>
                <a:ext cx="2" cy="3598367"/>
              </a:xfrm>
              <a:prstGeom prst="line">
                <a:avLst/>
              </a:prstGeom>
              <a:noFill/>
              <a:ln w="25400" cap="flat">
                <a:solidFill>
                  <a:srgbClr val="C2D7ED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3A4149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-0.432632 0.000000" pathEditMode="relative">
                                      <p:cBhvr>
                                        <p:cTn id="17" dur="1000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" presetClass="entr" presetSubtype="2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8" grpId="1" animBg="1" advAuto="0"/>
      <p:bldP spid="256" grpId="3" animBg="1" advAuto="0"/>
      <p:bldP spid="265" grpId="5" animBg="1" advAuto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/>
          <p:nvPr/>
        </p:nvSpPr>
        <p:spPr>
          <a:xfrm>
            <a:off x="3028404" y="-4925180"/>
            <a:ext cx="19603959" cy="19603960"/>
          </a:xfrm>
          <a:prstGeom prst="ellipse">
            <a:avLst/>
          </a:prstGeom>
          <a:solidFill>
            <a:srgbClr val="3A414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3A4149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68" name="Shape 268"/>
          <p:cNvSpPr/>
          <p:nvPr/>
        </p:nvSpPr>
        <p:spPr>
          <a:xfrm>
            <a:off x="1038214" y="2730499"/>
            <a:ext cx="1142488" cy="429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6000">
                <a:solidFill>
                  <a:srgbClr val="3A4149"/>
                </a:solidFill>
              </a:defRPr>
            </a:lvl1pPr>
          </a:lstStyle>
          <a:p>
            <a:r>
              <a:t>现有的问题</a:t>
            </a:r>
          </a:p>
        </p:txBody>
      </p:sp>
      <p:sp>
        <p:nvSpPr>
          <p:cNvPr id="269" name="Shape 269"/>
          <p:cNvSpPr>
            <a:spLocks noGrp="1"/>
          </p:cNvSpPr>
          <p:nvPr>
            <p:ph type="body" idx="4294967295"/>
          </p:nvPr>
        </p:nvSpPr>
        <p:spPr>
          <a:xfrm>
            <a:off x="3982453" y="1419997"/>
            <a:ext cx="11099801" cy="7213601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0"/>
              </a:spcBef>
              <a:buSzTx/>
              <a:buNone/>
              <a:defRPr>
                <a:solidFill>
                  <a:srgbClr val="C2D7ED"/>
                </a:solidFill>
              </a:defRPr>
            </a:pPr>
            <a:r>
              <a:t>IaaS 无法解决应用的高可用问题</a:t>
            </a:r>
          </a:p>
          <a:p>
            <a:pPr>
              <a:spcBef>
                <a:spcPts val="0"/>
              </a:spcBef>
              <a:defRPr>
                <a:solidFill>
                  <a:srgbClr val="C2D7ED"/>
                </a:solidFill>
              </a:defRPr>
            </a:pPr>
            <a:r>
              <a:rPr dirty="0"/>
              <a:t>底层故障的爆发（光纤、市政）</a:t>
            </a:r>
          </a:p>
          <a:p>
            <a:pPr marL="0" indent="0">
              <a:spcBef>
                <a:spcPts val="0"/>
              </a:spcBef>
              <a:buSzTx/>
              <a:buNone/>
              <a:defRPr>
                <a:solidFill>
                  <a:srgbClr val="C2D7ED"/>
                </a:solidFill>
              </a:defRPr>
            </a:pPr>
            <a:endParaRPr dirty="0"/>
          </a:p>
          <a:p>
            <a:pPr marL="0" indent="0">
              <a:spcBef>
                <a:spcPts val="0"/>
              </a:spcBef>
              <a:buSzTx/>
              <a:buNone/>
              <a:defRPr>
                <a:solidFill>
                  <a:srgbClr val="C2D7ED"/>
                </a:solidFill>
              </a:defRPr>
            </a:pPr>
            <a:r>
              <a:rPr dirty="0"/>
              <a:t>Docker解决了标准化的问题</a:t>
            </a:r>
          </a:p>
          <a:p>
            <a:pPr marL="0" indent="0">
              <a:spcBef>
                <a:spcPts val="0"/>
              </a:spcBef>
              <a:buSzTx/>
              <a:buNone/>
              <a:defRPr>
                <a:solidFill>
                  <a:srgbClr val="C2D7ED"/>
                </a:solidFill>
              </a:defRPr>
            </a:pPr>
            <a:r>
              <a:rPr dirty="0"/>
              <a:t>容器云只解决了容器化之后的基础运维</a:t>
            </a:r>
          </a:p>
          <a:p>
            <a:pPr marL="0" indent="0">
              <a:spcBef>
                <a:spcPts val="0"/>
              </a:spcBef>
              <a:buSzTx/>
              <a:buNone/>
              <a:defRPr>
                <a:solidFill>
                  <a:srgbClr val="C2D7ED"/>
                </a:solidFill>
              </a:defRPr>
            </a:pPr>
            <a:r>
              <a:rPr dirty="0"/>
              <a:t>100k containers/min means NOTHING</a:t>
            </a:r>
          </a:p>
          <a:p>
            <a:pPr marL="0" indent="0">
              <a:spcBef>
                <a:spcPts val="0"/>
              </a:spcBef>
              <a:buSzTx/>
              <a:buNone/>
              <a:defRPr>
                <a:solidFill>
                  <a:srgbClr val="C2D7ED"/>
                </a:solidFill>
              </a:defRPr>
            </a:pPr>
            <a:endParaRPr dirty="0"/>
          </a:p>
          <a:p>
            <a:pPr marL="0" indent="0">
              <a:spcBef>
                <a:spcPts val="0"/>
              </a:spcBef>
              <a:buSzTx/>
              <a:buNone/>
              <a:defRPr>
                <a:solidFill>
                  <a:srgbClr val="C2D7ED"/>
                </a:solidFill>
              </a:defRPr>
            </a:pPr>
            <a:r>
              <a:rPr dirty="0"/>
              <a:t>Docker没解决的问题</a:t>
            </a:r>
          </a:p>
          <a:p>
            <a:pPr>
              <a:spcBef>
                <a:spcPts val="0"/>
              </a:spcBef>
              <a:defRPr>
                <a:solidFill>
                  <a:srgbClr val="C2D7ED"/>
                </a:solidFill>
              </a:defRPr>
            </a:pPr>
            <a:r>
              <a:rPr dirty="0"/>
              <a:t>容器化以后如何实现真正的高质量架构</a:t>
            </a:r>
          </a:p>
        </p:txBody>
      </p:sp>
      <p:pic>
        <p:nvPicPr>
          <p:cNvPr id="270" name="C350DD57FFD2B78B4566B1EDE5E82E59.gif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64959" y="2855230"/>
            <a:ext cx="8668172" cy="434313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dissolve">
                                      <p:cBhvr>
                                        <p:cTn id="19" dur="900" fill="hold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fill="hold">
                                          <p:stCondLst>
                                            <p:cond delay="899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-0.607422 0.000000" pathEditMode="relative">
                                      <p:cBhvr>
                                        <p:cTn id="23" dur="1000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9" grpId="1" animBg="1" advAuto="0"/>
      <p:bldP spid="269" grpId="2" animBg="1" advAuto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/>
          <p:nvPr/>
        </p:nvSpPr>
        <p:spPr>
          <a:xfrm>
            <a:off x="2757785" y="1670271"/>
            <a:ext cx="7489230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r>
              <a:rPr sz="4800" dirty="0"/>
              <a:t>高质量架构能力产品化输出</a:t>
            </a:r>
          </a:p>
        </p:txBody>
      </p:sp>
      <p:sp>
        <p:nvSpPr>
          <p:cNvPr id="273" name="Shape 273"/>
          <p:cNvSpPr/>
          <p:nvPr/>
        </p:nvSpPr>
        <p:spPr>
          <a:xfrm>
            <a:off x="3158894" y="3738055"/>
            <a:ext cx="6687012" cy="158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r>
              <a:rPr dirty="0"/>
              <a:t>把自己的系统建设成高质量架构</a:t>
            </a:r>
          </a:p>
          <a:p>
            <a:r>
              <a:rPr dirty="0"/>
              <a:t>!=</a:t>
            </a:r>
          </a:p>
          <a:p>
            <a:r>
              <a:rPr dirty="0"/>
              <a:t>把高质量架构作为一种能力输出</a:t>
            </a:r>
          </a:p>
        </p:txBody>
      </p:sp>
      <p:sp>
        <p:nvSpPr>
          <p:cNvPr id="274" name="Shape 274"/>
          <p:cNvSpPr/>
          <p:nvPr/>
        </p:nvSpPr>
        <p:spPr>
          <a:xfrm>
            <a:off x="-3299580" y="6223000"/>
            <a:ext cx="19603960" cy="19603959"/>
          </a:xfrm>
          <a:prstGeom prst="ellipse">
            <a:avLst/>
          </a:prstGeom>
          <a:solidFill>
            <a:srgbClr val="C3D7E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3A4149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75" name="Shape 275"/>
          <p:cNvSpPr>
            <a:spLocks noGrp="1"/>
          </p:cNvSpPr>
          <p:nvPr>
            <p:ph type="body" sz="quarter" idx="4294967295"/>
          </p:nvPr>
        </p:nvSpPr>
        <p:spPr>
          <a:xfrm>
            <a:off x="2677444" y="7450713"/>
            <a:ext cx="7649912" cy="1964121"/>
          </a:xfrm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None/>
              <a:defRPr sz="6000"/>
            </a:pPr>
            <a:r>
              <a:rPr dirty="0"/>
              <a:t>6 Scopes &amp; 20 </a:t>
            </a:r>
            <a:r>
              <a:rPr lang="en-US" sz="6000" dirty="0"/>
              <a:t>A</a:t>
            </a:r>
            <a:r>
              <a:rPr lang="en-US" altLang="zh-CN" sz="6000" dirty="0" smtClean="0"/>
              <a:t>bilities</a:t>
            </a:r>
            <a:endParaRPr dirty="0"/>
          </a:p>
          <a:p>
            <a:pPr marL="0" indent="0" algn="ctr">
              <a:spcBef>
                <a:spcPts val="0"/>
              </a:spcBef>
              <a:buSzTx/>
              <a:buNone/>
              <a:defRPr sz="6000"/>
            </a:pPr>
            <a:r>
              <a:rPr dirty="0"/>
              <a:t>on High Available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00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00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00"/>
                            </p:stCondLst>
                            <p:childTnLst>
                              <p:par>
                                <p:cTn id="10" presetID="2" presetClass="entr" presetSubtype="4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700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00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1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700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700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1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700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700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xit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dissolve">
                                      <p:cBhvr>
                                        <p:cTn id="29" dur="800" fill="hold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9" presetClass="exit" fill="hold" grpId="6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dissolve">
                                      <p:cBhvr>
                                        <p:cTn id="32" dur="800" fill="hold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9" presetClass="exit" fill="hold" grpId="7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dissolve">
                                      <p:cBhvr>
                                        <p:cTn id="35" dur="800" fill="hold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800"/>
                            </p:stCondLst>
                            <p:childTnLst>
                              <p:par>
                                <p:cTn id="38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00000 -0.911458" pathEditMode="relative">
                                      <p:cBhvr>
                                        <p:cTn id="39" dur="1000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2" grpId="3" animBg="1" advAuto="0"/>
      <p:bldP spid="272" grpId="6" animBg="1" advAuto="0"/>
      <p:bldP spid="273" grpId="4" animBg="1" advAuto="0"/>
      <p:bldP spid="273" grpId="7" animBg="1" advAuto="0"/>
      <p:bldP spid="274" grpId="1" animBg="1" advAuto="0"/>
      <p:bldP spid="275" grpId="2" animBg="1" advAuto="0"/>
      <p:bldP spid="275" grpId="5" animBg="1" advAuto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Shape 311"/>
          <p:cNvSpPr/>
          <p:nvPr/>
        </p:nvSpPr>
        <p:spPr>
          <a:xfrm>
            <a:off x="-111189" y="3894141"/>
            <a:ext cx="13340528" cy="40905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085" extrusionOk="0">
                <a:moveTo>
                  <a:pt x="0" y="20085"/>
                </a:moveTo>
                <a:cubicBezTo>
                  <a:pt x="4266" y="5083"/>
                  <a:pt x="11466" y="-1515"/>
                  <a:pt x="21600" y="292"/>
                </a:cubicBezTo>
              </a:path>
            </a:pathLst>
          </a:custGeom>
          <a:ln w="6350">
            <a:solidFill>
              <a:srgbClr val="3A4149"/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312" name="Shape 312"/>
          <p:cNvSpPr/>
          <p:nvPr/>
        </p:nvSpPr>
        <p:spPr>
          <a:xfrm>
            <a:off x="-118647" y="1993983"/>
            <a:ext cx="13244605" cy="61501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3528" y="8811"/>
                  <a:pt x="10728" y="1611"/>
                  <a:pt x="21600" y="0"/>
                </a:cubicBezTo>
              </a:path>
            </a:pathLst>
          </a:custGeom>
          <a:ln w="6350">
            <a:solidFill>
              <a:srgbClr val="3A4149"/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313" name="Shape 313"/>
          <p:cNvSpPr/>
          <p:nvPr/>
        </p:nvSpPr>
        <p:spPr>
          <a:xfrm>
            <a:off x="-94638" y="2894362"/>
            <a:ext cx="13534084" cy="49373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034" extrusionOk="0">
                <a:moveTo>
                  <a:pt x="0" y="21034"/>
                </a:moveTo>
                <a:cubicBezTo>
                  <a:pt x="3864" y="6433"/>
                  <a:pt x="11064" y="-566"/>
                  <a:pt x="21600" y="36"/>
                </a:cubicBezTo>
              </a:path>
            </a:pathLst>
          </a:custGeom>
          <a:ln w="6350">
            <a:solidFill>
              <a:srgbClr val="3A4149"/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314" name="Shape 314"/>
          <p:cNvSpPr/>
          <p:nvPr/>
        </p:nvSpPr>
        <p:spPr>
          <a:xfrm>
            <a:off x="-83578" y="3644234"/>
            <a:ext cx="13511689" cy="42256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9651" extrusionOk="0">
                <a:moveTo>
                  <a:pt x="0" y="19651"/>
                </a:moveTo>
                <a:cubicBezTo>
                  <a:pt x="4057" y="4430"/>
                  <a:pt x="11257" y="-1949"/>
                  <a:pt x="21600" y="514"/>
                </a:cubicBezTo>
              </a:path>
            </a:pathLst>
          </a:custGeom>
          <a:ln w="6350">
            <a:solidFill>
              <a:srgbClr val="3A4149"/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281" name="Shape 281"/>
          <p:cNvSpPr/>
          <p:nvPr/>
        </p:nvSpPr>
        <p:spPr>
          <a:xfrm>
            <a:off x="1225718" y="6115777"/>
            <a:ext cx="318322" cy="323529"/>
          </a:xfrm>
          <a:prstGeom prst="ellipse">
            <a:avLst/>
          </a:prstGeom>
          <a:solidFill>
            <a:srgbClr val="3A414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3A4149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82" name="Shape 282"/>
          <p:cNvSpPr/>
          <p:nvPr/>
        </p:nvSpPr>
        <p:spPr>
          <a:xfrm>
            <a:off x="3977385" y="3948310"/>
            <a:ext cx="318321" cy="323530"/>
          </a:xfrm>
          <a:prstGeom prst="ellipse">
            <a:avLst/>
          </a:prstGeom>
          <a:solidFill>
            <a:srgbClr val="3A414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3A4149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83" name="Shape 283"/>
          <p:cNvSpPr/>
          <p:nvPr/>
        </p:nvSpPr>
        <p:spPr>
          <a:xfrm>
            <a:off x="4451518" y="4994435"/>
            <a:ext cx="318322" cy="323530"/>
          </a:xfrm>
          <a:prstGeom prst="ellipse">
            <a:avLst/>
          </a:prstGeom>
          <a:solidFill>
            <a:srgbClr val="3A414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3A4149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84" name="Shape 284"/>
          <p:cNvSpPr/>
          <p:nvPr/>
        </p:nvSpPr>
        <p:spPr>
          <a:xfrm>
            <a:off x="6661318" y="2915377"/>
            <a:ext cx="318322" cy="323529"/>
          </a:xfrm>
          <a:prstGeom prst="ellipse">
            <a:avLst/>
          </a:prstGeom>
          <a:solidFill>
            <a:srgbClr val="3A414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3A4149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85" name="Shape 285"/>
          <p:cNvSpPr/>
          <p:nvPr/>
        </p:nvSpPr>
        <p:spPr>
          <a:xfrm>
            <a:off x="7736585" y="4159977"/>
            <a:ext cx="318322" cy="323529"/>
          </a:xfrm>
          <a:prstGeom prst="ellipse">
            <a:avLst/>
          </a:prstGeom>
          <a:solidFill>
            <a:srgbClr val="3A414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3A4149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86" name="Shape 286"/>
          <p:cNvSpPr/>
          <p:nvPr/>
        </p:nvSpPr>
        <p:spPr>
          <a:xfrm>
            <a:off x="10183452" y="1963369"/>
            <a:ext cx="318321" cy="323529"/>
          </a:xfrm>
          <a:prstGeom prst="ellipse">
            <a:avLst/>
          </a:prstGeom>
          <a:solidFill>
            <a:srgbClr val="3A414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3A4149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87" name="Shape 287"/>
          <p:cNvSpPr/>
          <p:nvPr/>
        </p:nvSpPr>
        <p:spPr>
          <a:xfrm>
            <a:off x="1387720" y="6669616"/>
            <a:ext cx="3325417" cy="596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4200"/>
              </a:spcBef>
              <a:defRPr>
                <a:solidFill>
                  <a:srgbClr val="3A4149"/>
                </a:solidFill>
              </a:defRPr>
            </a:lvl1pPr>
          </a:lstStyle>
          <a:p>
            <a:r>
              <a:t>可靠性 Reliability</a:t>
            </a:r>
          </a:p>
        </p:txBody>
      </p:sp>
      <p:sp>
        <p:nvSpPr>
          <p:cNvPr id="288" name="Shape 288"/>
          <p:cNvSpPr/>
          <p:nvPr/>
        </p:nvSpPr>
        <p:spPr>
          <a:xfrm>
            <a:off x="54872" y="3811625"/>
            <a:ext cx="3805834" cy="596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4200"/>
              </a:spcBef>
              <a:defRPr>
                <a:solidFill>
                  <a:srgbClr val="3A4149"/>
                </a:solidFill>
              </a:defRPr>
            </a:lvl1pPr>
          </a:lstStyle>
          <a:p>
            <a:r>
              <a:t>扩展能力 Scalability</a:t>
            </a:r>
          </a:p>
        </p:txBody>
      </p:sp>
      <p:grpSp>
        <p:nvGrpSpPr>
          <p:cNvPr id="291" name="Group 291"/>
          <p:cNvGrpSpPr/>
          <p:nvPr/>
        </p:nvGrpSpPr>
        <p:grpSpPr>
          <a:xfrm>
            <a:off x="1470109" y="7544452"/>
            <a:ext cx="2161184" cy="1079501"/>
            <a:chOff x="0" y="0"/>
            <a:chExt cx="2161182" cy="1079500"/>
          </a:xfrm>
        </p:grpSpPr>
        <p:sp>
          <p:nvSpPr>
            <p:cNvPr id="289" name="Shape 289"/>
            <p:cNvSpPr/>
            <p:nvPr/>
          </p:nvSpPr>
          <p:spPr>
            <a:xfrm>
              <a:off x="0" y="0"/>
              <a:ext cx="2161183" cy="1079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lvl="1" algn="l">
                <a:lnSpc>
                  <a:spcPct val="50000"/>
                </a:lnSpc>
                <a:spcBef>
                  <a:spcPts val="3200"/>
                </a:spcBef>
                <a:defRPr sz="2800">
                  <a:solidFill>
                    <a:srgbClr val="3A4149"/>
                  </a:solidFill>
                </a:defRPr>
              </a:pPr>
              <a:r>
                <a:rPr dirty="0"/>
                <a:t>1. 异地多活</a:t>
              </a:r>
            </a:p>
            <a:p>
              <a:pPr lvl="1" algn="l">
                <a:lnSpc>
                  <a:spcPct val="50000"/>
                </a:lnSpc>
                <a:spcBef>
                  <a:spcPts val="3200"/>
                </a:spcBef>
                <a:defRPr sz="2800">
                  <a:solidFill>
                    <a:srgbClr val="3A4149"/>
                  </a:solidFill>
                </a:defRPr>
              </a:pPr>
              <a:r>
                <a:rPr dirty="0"/>
                <a:t>2. 负载均衡</a:t>
              </a:r>
            </a:p>
          </p:txBody>
        </p:sp>
        <p:sp>
          <p:nvSpPr>
            <p:cNvPr id="290" name="Shape 290"/>
            <p:cNvSpPr/>
            <p:nvPr/>
          </p:nvSpPr>
          <p:spPr>
            <a:xfrm flipV="1">
              <a:off x="3090" y="-1"/>
              <a:ext cx="1" cy="1079502"/>
            </a:xfrm>
            <a:prstGeom prst="line">
              <a:avLst/>
            </a:prstGeom>
            <a:noFill/>
            <a:ln w="25400" cap="flat">
              <a:solidFill>
                <a:srgbClr val="3A4149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3A4149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</p:grpSp>
      <p:sp>
        <p:nvSpPr>
          <p:cNvPr id="292" name="Shape 292"/>
          <p:cNvSpPr/>
          <p:nvPr/>
        </p:nvSpPr>
        <p:spPr>
          <a:xfrm>
            <a:off x="4881661" y="4857750"/>
            <a:ext cx="3241478" cy="596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4200"/>
              </a:spcBef>
              <a:defRPr>
                <a:solidFill>
                  <a:srgbClr val="3A4149"/>
                </a:solidFill>
              </a:defRPr>
            </a:lvl1pPr>
          </a:lstStyle>
          <a:p>
            <a:r>
              <a:t>性能 Performance</a:t>
            </a:r>
          </a:p>
        </p:txBody>
      </p:sp>
      <p:grpSp>
        <p:nvGrpSpPr>
          <p:cNvPr id="295" name="Group 295"/>
          <p:cNvGrpSpPr/>
          <p:nvPr/>
        </p:nvGrpSpPr>
        <p:grpSpPr>
          <a:xfrm>
            <a:off x="5021385" y="5728725"/>
            <a:ext cx="2514810" cy="2273301"/>
            <a:chOff x="0" y="0"/>
            <a:chExt cx="2514808" cy="2273300"/>
          </a:xfrm>
        </p:grpSpPr>
        <p:sp>
          <p:nvSpPr>
            <p:cNvPr id="293" name="Shape 293"/>
            <p:cNvSpPr/>
            <p:nvPr/>
          </p:nvSpPr>
          <p:spPr>
            <a:xfrm>
              <a:off x="11916" y="0"/>
              <a:ext cx="2502893" cy="2273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lvl="1" algn="l">
                <a:lnSpc>
                  <a:spcPct val="50000"/>
                </a:lnSpc>
                <a:spcBef>
                  <a:spcPts val="3200"/>
                </a:spcBef>
                <a:defRPr sz="2800">
                  <a:solidFill>
                    <a:srgbClr val="3A4149"/>
                  </a:solidFill>
                </a:defRPr>
              </a:pPr>
              <a:r>
                <a:t>5. 应用Profiler</a:t>
              </a:r>
            </a:p>
            <a:p>
              <a:pPr lvl="1" algn="l">
                <a:lnSpc>
                  <a:spcPct val="50000"/>
                </a:lnSpc>
                <a:spcBef>
                  <a:spcPts val="3200"/>
                </a:spcBef>
                <a:defRPr sz="2800">
                  <a:solidFill>
                    <a:srgbClr val="3A4149"/>
                  </a:solidFill>
                </a:defRPr>
              </a:pPr>
              <a:r>
                <a:t>6. 链路Profiler</a:t>
              </a:r>
            </a:p>
            <a:p>
              <a:pPr lvl="1" algn="l">
                <a:lnSpc>
                  <a:spcPct val="50000"/>
                </a:lnSpc>
                <a:spcBef>
                  <a:spcPts val="3200"/>
                </a:spcBef>
                <a:defRPr sz="2800">
                  <a:solidFill>
                    <a:srgbClr val="3A4149"/>
                  </a:solidFill>
                </a:defRPr>
              </a:pPr>
              <a:r>
                <a:t>7. 语言Profiler</a:t>
              </a:r>
            </a:p>
            <a:p>
              <a:pPr lvl="1" algn="l">
                <a:lnSpc>
                  <a:spcPct val="50000"/>
                </a:lnSpc>
                <a:spcBef>
                  <a:spcPts val="3200"/>
                </a:spcBef>
                <a:defRPr sz="2800">
                  <a:solidFill>
                    <a:srgbClr val="3A4149"/>
                  </a:solidFill>
                </a:defRPr>
              </a:pPr>
              <a:r>
                <a:t>8. 压力测试</a:t>
              </a:r>
            </a:p>
          </p:txBody>
        </p:sp>
        <p:sp>
          <p:nvSpPr>
            <p:cNvPr id="294" name="Shape 294"/>
            <p:cNvSpPr/>
            <p:nvPr/>
          </p:nvSpPr>
          <p:spPr>
            <a:xfrm flipV="1">
              <a:off x="-1" y="4596"/>
              <a:ext cx="2" cy="2264108"/>
            </a:xfrm>
            <a:prstGeom prst="line">
              <a:avLst/>
            </a:prstGeom>
            <a:noFill/>
            <a:ln w="25400" cap="flat">
              <a:solidFill>
                <a:srgbClr val="3A4149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3A4149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</p:grpSp>
      <p:sp>
        <p:nvSpPr>
          <p:cNvPr id="296" name="Shape 296"/>
          <p:cNvSpPr/>
          <p:nvPr/>
        </p:nvSpPr>
        <p:spPr>
          <a:xfrm>
            <a:off x="2971638" y="2778691"/>
            <a:ext cx="3570090" cy="596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4200"/>
              </a:spcBef>
              <a:defRPr>
                <a:solidFill>
                  <a:srgbClr val="3A4149"/>
                </a:solidFill>
              </a:defRPr>
            </a:lvl1pPr>
          </a:lstStyle>
          <a:p>
            <a:r>
              <a:t>可用性 Availability</a:t>
            </a:r>
          </a:p>
        </p:txBody>
      </p:sp>
      <p:grpSp>
        <p:nvGrpSpPr>
          <p:cNvPr id="299" name="Group 299"/>
          <p:cNvGrpSpPr/>
          <p:nvPr/>
        </p:nvGrpSpPr>
        <p:grpSpPr>
          <a:xfrm>
            <a:off x="3050428" y="239922"/>
            <a:ext cx="2333052" cy="2273301"/>
            <a:chOff x="0" y="0"/>
            <a:chExt cx="2333051" cy="2273300"/>
          </a:xfrm>
        </p:grpSpPr>
        <p:sp>
          <p:nvSpPr>
            <p:cNvPr id="297" name="Shape 297"/>
            <p:cNvSpPr/>
            <p:nvPr/>
          </p:nvSpPr>
          <p:spPr>
            <a:xfrm>
              <a:off x="12126" y="0"/>
              <a:ext cx="2320926" cy="2273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lvl="1" algn="l">
                <a:lnSpc>
                  <a:spcPct val="50000"/>
                </a:lnSpc>
                <a:spcBef>
                  <a:spcPts val="3200"/>
                </a:spcBef>
                <a:defRPr sz="2800">
                  <a:solidFill>
                    <a:srgbClr val="3A4149"/>
                  </a:solidFill>
                </a:defRPr>
              </a:pPr>
              <a:r>
                <a:t>9. 监控告警</a:t>
              </a:r>
            </a:p>
            <a:p>
              <a:pPr lvl="1" algn="l">
                <a:lnSpc>
                  <a:spcPct val="50000"/>
                </a:lnSpc>
                <a:spcBef>
                  <a:spcPts val="3200"/>
                </a:spcBef>
                <a:defRPr sz="2800">
                  <a:solidFill>
                    <a:srgbClr val="3A4149"/>
                  </a:solidFill>
                </a:defRPr>
              </a:pPr>
              <a:r>
                <a:t>10. 健康检查</a:t>
              </a:r>
            </a:p>
            <a:p>
              <a:pPr lvl="1" algn="l">
                <a:lnSpc>
                  <a:spcPct val="50000"/>
                </a:lnSpc>
                <a:spcBef>
                  <a:spcPts val="3200"/>
                </a:spcBef>
                <a:defRPr sz="2800">
                  <a:solidFill>
                    <a:srgbClr val="3A4149"/>
                  </a:solidFill>
                </a:defRPr>
              </a:pPr>
              <a:r>
                <a:t>11. 故障迁移</a:t>
              </a:r>
            </a:p>
            <a:p>
              <a:pPr lvl="1" algn="l">
                <a:lnSpc>
                  <a:spcPct val="50000"/>
                </a:lnSpc>
                <a:spcBef>
                  <a:spcPts val="3200"/>
                </a:spcBef>
                <a:defRPr sz="2800">
                  <a:solidFill>
                    <a:srgbClr val="3A4149"/>
                  </a:solidFill>
                </a:defRPr>
              </a:pPr>
              <a:r>
                <a:t>12. IP漂移</a:t>
              </a:r>
            </a:p>
          </p:txBody>
        </p:sp>
        <p:sp>
          <p:nvSpPr>
            <p:cNvPr id="298" name="Shape 298"/>
            <p:cNvSpPr/>
            <p:nvPr/>
          </p:nvSpPr>
          <p:spPr>
            <a:xfrm flipV="1">
              <a:off x="-1" y="9193"/>
              <a:ext cx="2" cy="2264107"/>
            </a:xfrm>
            <a:prstGeom prst="line">
              <a:avLst/>
            </a:prstGeom>
            <a:noFill/>
            <a:ln w="25400" cap="flat">
              <a:solidFill>
                <a:srgbClr val="3A4149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3A4149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</p:grpSp>
      <p:grpSp>
        <p:nvGrpSpPr>
          <p:cNvPr id="302" name="Group 302"/>
          <p:cNvGrpSpPr/>
          <p:nvPr/>
        </p:nvGrpSpPr>
        <p:grpSpPr>
          <a:xfrm>
            <a:off x="124799" y="2537391"/>
            <a:ext cx="2191743" cy="1079501"/>
            <a:chOff x="0" y="0"/>
            <a:chExt cx="2191742" cy="1079500"/>
          </a:xfrm>
        </p:grpSpPr>
        <p:sp>
          <p:nvSpPr>
            <p:cNvPr id="300" name="Shape 300"/>
            <p:cNvSpPr/>
            <p:nvPr/>
          </p:nvSpPr>
          <p:spPr>
            <a:xfrm>
              <a:off x="0" y="0"/>
              <a:ext cx="2191743" cy="1079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lvl="1" algn="l">
                <a:lnSpc>
                  <a:spcPct val="50000"/>
                </a:lnSpc>
                <a:spcBef>
                  <a:spcPts val="3200"/>
                </a:spcBef>
                <a:defRPr sz="2800">
                  <a:solidFill>
                    <a:srgbClr val="3A4149"/>
                  </a:solidFill>
                </a:defRPr>
              </a:pPr>
              <a:r>
                <a:t>3. 弹性伸缩</a:t>
              </a:r>
            </a:p>
            <a:p>
              <a:pPr lvl="1" algn="l">
                <a:lnSpc>
                  <a:spcPct val="50000"/>
                </a:lnSpc>
                <a:spcBef>
                  <a:spcPts val="3200"/>
                </a:spcBef>
                <a:defRPr sz="2800">
                  <a:solidFill>
                    <a:srgbClr val="3A4149"/>
                  </a:solidFill>
                </a:defRPr>
              </a:pPr>
              <a:r>
                <a:t>4. 海量</a:t>
              </a:r>
            </a:p>
          </p:txBody>
        </p:sp>
        <p:sp>
          <p:nvSpPr>
            <p:cNvPr id="301" name="Shape 301"/>
            <p:cNvSpPr/>
            <p:nvPr/>
          </p:nvSpPr>
          <p:spPr>
            <a:xfrm flipV="1">
              <a:off x="10667" y="-1"/>
              <a:ext cx="1" cy="1079502"/>
            </a:xfrm>
            <a:prstGeom prst="line">
              <a:avLst/>
            </a:prstGeom>
            <a:noFill/>
            <a:ln w="25400" cap="flat">
              <a:solidFill>
                <a:srgbClr val="3A4149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3A4149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</p:grpSp>
      <p:sp>
        <p:nvSpPr>
          <p:cNvPr id="303" name="Shape 303"/>
          <p:cNvSpPr/>
          <p:nvPr/>
        </p:nvSpPr>
        <p:spPr>
          <a:xfrm>
            <a:off x="8290661" y="4023291"/>
            <a:ext cx="4614863" cy="596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4200"/>
              </a:spcBef>
              <a:defRPr>
                <a:solidFill>
                  <a:srgbClr val="3A4149"/>
                </a:solidFill>
              </a:defRPr>
            </a:lvl1pPr>
          </a:lstStyle>
          <a:p>
            <a:r>
              <a:t>运维能力 Maintainability</a:t>
            </a:r>
          </a:p>
        </p:txBody>
      </p:sp>
      <p:grpSp>
        <p:nvGrpSpPr>
          <p:cNvPr id="306" name="Group 306"/>
          <p:cNvGrpSpPr/>
          <p:nvPr/>
        </p:nvGrpSpPr>
        <p:grpSpPr>
          <a:xfrm>
            <a:off x="8420752" y="4920522"/>
            <a:ext cx="2672359" cy="2892823"/>
            <a:chOff x="0" y="0"/>
            <a:chExt cx="2672357" cy="2892821"/>
          </a:xfrm>
        </p:grpSpPr>
        <p:sp>
          <p:nvSpPr>
            <p:cNvPr id="304" name="Shape 304"/>
            <p:cNvSpPr/>
            <p:nvPr/>
          </p:nvSpPr>
          <p:spPr>
            <a:xfrm>
              <a:off x="0" y="11310"/>
              <a:ext cx="2672358" cy="2870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lvl="1" algn="l">
                <a:lnSpc>
                  <a:spcPct val="50000"/>
                </a:lnSpc>
                <a:spcBef>
                  <a:spcPts val="3200"/>
                </a:spcBef>
                <a:defRPr sz="2800">
                  <a:solidFill>
                    <a:srgbClr val="3A4149"/>
                  </a:solidFill>
                </a:defRPr>
              </a:pPr>
              <a:r>
                <a:t>13. 优雅发布</a:t>
              </a:r>
            </a:p>
            <a:p>
              <a:pPr lvl="1" algn="l">
                <a:lnSpc>
                  <a:spcPct val="50000"/>
                </a:lnSpc>
                <a:spcBef>
                  <a:spcPts val="3200"/>
                </a:spcBef>
                <a:defRPr sz="2800">
                  <a:solidFill>
                    <a:srgbClr val="3A4149"/>
                  </a:solidFill>
                </a:defRPr>
              </a:pPr>
              <a:r>
                <a:t>14. 日志检索</a:t>
              </a:r>
            </a:p>
            <a:p>
              <a:pPr lvl="1" algn="l">
                <a:lnSpc>
                  <a:spcPct val="50000"/>
                </a:lnSpc>
                <a:spcBef>
                  <a:spcPts val="3200"/>
                </a:spcBef>
                <a:defRPr sz="2800">
                  <a:solidFill>
                    <a:srgbClr val="3A4149"/>
                  </a:solidFill>
                </a:defRPr>
              </a:pPr>
              <a:r>
                <a:t>15. 可视化配置</a:t>
              </a:r>
            </a:p>
            <a:p>
              <a:pPr lvl="1" algn="l">
                <a:lnSpc>
                  <a:spcPct val="50000"/>
                </a:lnSpc>
                <a:spcBef>
                  <a:spcPts val="3200"/>
                </a:spcBef>
                <a:defRPr sz="2800">
                  <a:solidFill>
                    <a:srgbClr val="3A4149"/>
                  </a:solidFill>
                </a:defRPr>
              </a:pPr>
              <a:r>
                <a:t>16. 快速安装</a:t>
              </a:r>
            </a:p>
            <a:p>
              <a:pPr lvl="1" algn="l">
                <a:lnSpc>
                  <a:spcPct val="50000"/>
                </a:lnSpc>
                <a:spcBef>
                  <a:spcPts val="3200"/>
                </a:spcBef>
                <a:defRPr sz="2800">
                  <a:solidFill>
                    <a:srgbClr val="3A4149"/>
                  </a:solidFill>
                </a:defRPr>
              </a:pPr>
              <a:r>
                <a:t>17. 单元化</a:t>
              </a:r>
            </a:p>
          </p:txBody>
        </p:sp>
        <p:sp>
          <p:nvSpPr>
            <p:cNvPr id="305" name="Shape 305"/>
            <p:cNvSpPr/>
            <p:nvPr/>
          </p:nvSpPr>
          <p:spPr>
            <a:xfrm flipV="1">
              <a:off x="12699" y="0"/>
              <a:ext cx="2" cy="2892822"/>
            </a:xfrm>
            <a:prstGeom prst="line">
              <a:avLst/>
            </a:prstGeom>
            <a:noFill/>
            <a:ln w="25400" cap="flat">
              <a:solidFill>
                <a:srgbClr val="3A4149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3A4149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</p:grpSp>
      <p:sp>
        <p:nvSpPr>
          <p:cNvPr id="307" name="Shape 307"/>
          <p:cNvSpPr/>
          <p:nvPr/>
        </p:nvSpPr>
        <p:spPr>
          <a:xfrm>
            <a:off x="7538593" y="1826683"/>
            <a:ext cx="2502099" cy="596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4200"/>
              </a:spcBef>
              <a:defRPr>
                <a:solidFill>
                  <a:srgbClr val="3A4149"/>
                </a:solidFill>
              </a:defRPr>
            </a:lvl1pPr>
          </a:lstStyle>
          <a:p>
            <a:r>
              <a:t>安全 Security</a:t>
            </a:r>
          </a:p>
        </p:txBody>
      </p:sp>
      <p:grpSp>
        <p:nvGrpSpPr>
          <p:cNvPr id="310" name="Group 310"/>
          <p:cNvGrpSpPr/>
          <p:nvPr/>
        </p:nvGrpSpPr>
        <p:grpSpPr>
          <a:xfrm>
            <a:off x="7597028" y="42333"/>
            <a:ext cx="2228232" cy="1676401"/>
            <a:chOff x="0" y="0"/>
            <a:chExt cx="2228230" cy="1676400"/>
          </a:xfrm>
        </p:grpSpPr>
        <p:sp>
          <p:nvSpPr>
            <p:cNvPr id="308" name="Shape 308"/>
            <p:cNvSpPr/>
            <p:nvPr/>
          </p:nvSpPr>
          <p:spPr>
            <a:xfrm>
              <a:off x="14263" y="-1"/>
              <a:ext cx="2213968" cy="1676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lvl="1" algn="l">
                <a:lnSpc>
                  <a:spcPct val="50000"/>
                </a:lnSpc>
                <a:spcBef>
                  <a:spcPts val="3200"/>
                </a:spcBef>
                <a:defRPr sz="2800">
                  <a:solidFill>
                    <a:srgbClr val="3A4149"/>
                  </a:solidFill>
                </a:defRPr>
              </a:pPr>
              <a:r>
                <a:t>18. SSL</a:t>
              </a:r>
            </a:p>
            <a:p>
              <a:pPr lvl="1" algn="l">
                <a:lnSpc>
                  <a:spcPct val="50000"/>
                </a:lnSpc>
                <a:spcBef>
                  <a:spcPts val="3200"/>
                </a:spcBef>
                <a:defRPr sz="2800">
                  <a:solidFill>
                    <a:srgbClr val="3A4149"/>
                  </a:solidFill>
                </a:defRPr>
              </a:pPr>
              <a:r>
                <a:t>19. DDOS/CC</a:t>
              </a:r>
            </a:p>
            <a:p>
              <a:pPr lvl="1" algn="l">
                <a:lnSpc>
                  <a:spcPct val="50000"/>
                </a:lnSpc>
                <a:spcBef>
                  <a:spcPts val="3200"/>
                </a:spcBef>
                <a:defRPr sz="2800">
                  <a:solidFill>
                    <a:srgbClr val="3A4149"/>
                  </a:solidFill>
                </a:defRPr>
              </a:pPr>
              <a:r>
                <a:t>20. XSS</a:t>
              </a:r>
            </a:p>
          </p:txBody>
        </p:sp>
        <p:sp>
          <p:nvSpPr>
            <p:cNvPr id="309" name="Shape 309"/>
            <p:cNvSpPr/>
            <p:nvPr/>
          </p:nvSpPr>
          <p:spPr>
            <a:xfrm flipV="1">
              <a:off x="-1" y="20515"/>
              <a:ext cx="2" cy="1635370"/>
            </a:xfrm>
            <a:prstGeom prst="line">
              <a:avLst/>
            </a:prstGeom>
            <a:noFill/>
            <a:ln w="25400" cap="flat">
              <a:solidFill>
                <a:srgbClr val="3A4149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3A4149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1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"/>
                            </p:stCondLst>
                            <p:childTnLst>
                              <p:par>
                                <p:cTn id="26" presetID="22" presetClass="entr" presetSubtype="8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6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700"/>
                            </p:stCondLst>
                            <p:childTnLst>
                              <p:par>
                                <p:cTn id="30" presetID="22" presetClass="entr" presetSubtype="2" fill="hold" grpId="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1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800"/>
                            </p:stCondLst>
                            <p:childTnLst>
                              <p:par>
                                <p:cTn id="34" presetID="22" presetClass="entr" presetSubtype="2" fill="hold" grpId="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6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400"/>
                            </p:stCondLst>
                            <p:childTnLst>
                              <p:par>
                                <p:cTn id="38" presetID="22" presetClass="entr" presetSubtype="8" fill="hold" grpId="9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1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500"/>
                            </p:stCondLst>
                            <p:childTnLst>
                              <p:par>
                                <p:cTn id="42" presetID="22" presetClass="entr" presetSubtype="8" fill="hold" grpId="1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3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6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100"/>
                            </p:stCondLst>
                            <p:childTnLst>
                              <p:par>
                                <p:cTn id="46" presetID="22" presetClass="entr" presetSubtype="2" fill="hold" grpId="1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7" fill="hold"/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1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200"/>
                            </p:stCondLst>
                            <p:childTnLst>
                              <p:par>
                                <p:cTn id="50" presetID="22" presetClass="entr" presetSubtype="2" fill="hold" grpId="1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1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6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800"/>
                            </p:stCondLst>
                            <p:childTnLst>
                              <p:par>
                                <p:cTn id="54" presetID="22" presetClass="entr" presetSubtype="8" fill="hold" grpId="1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5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1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900"/>
                            </p:stCondLst>
                            <p:childTnLst>
                              <p:par>
                                <p:cTn id="58" presetID="22" presetClass="entr" presetSubtype="8" fill="hold" grpId="1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9" fill="hold"/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6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3500"/>
                            </p:stCondLst>
                            <p:childTnLst>
                              <p:par>
                                <p:cTn id="62" presetID="22" presetClass="entr" presetSubtype="2" fill="hold" grpId="1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3" fill="hold"/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4" dur="1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3600"/>
                            </p:stCondLst>
                            <p:childTnLst>
                              <p:par>
                                <p:cTn id="66" presetID="22" presetClass="entr" presetSubtype="2" fill="hold" grpId="1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7" fill="hold"/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8" dur="6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3" dur="5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6" dur="5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9" dur="5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82" dur="50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85" dur="5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88" dur="5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1" grpId="0" animBg="1"/>
      <p:bldP spid="312" grpId="0" animBg="1"/>
      <p:bldP spid="313" grpId="0" animBg="1"/>
      <p:bldP spid="314" grpId="0" animBg="1"/>
      <p:bldP spid="281" grpId="5" animBg="1" advAuto="0"/>
      <p:bldP spid="282" grpId="7" animBg="1" advAuto="0"/>
      <p:bldP spid="283" grpId="9" animBg="1" advAuto="0"/>
      <p:bldP spid="284" grpId="11" animBg="1" advAuto="0"/>
      <p:bldP spid="285" grpId="13" animBg="1" advAuto="0"/>
      <p:bldP spid="286" grpId="15" animBg="1" advAuto="0"/>
      <p:bldP spid="287" grpId="6" animBg="1" advAuto="0"/>
      <p:bldP spid="288" grpId="8" animBg="1" advAuto="0"/>
      <p:bldP spid="292" grpId="10" animBg="1" advAuto="0"/>
      <p:bldP spid="296" grpId="12" animBg="1" advAuto="0"/>
      <p:bldP spid="303" grpId="14" animBg="1" advAuto="0"/>
      <p:bldP spid="307" grpId="16" animBg="1" advAuto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/>
          <p:nvPr/>
        </p:nvSpPr>
        <p:spPr>
          <a:xfrm>
            <a:off x="-3299580" y="-4925180"/>
            <a:ext cx="19603960" cy="19603960"/>
          </a:xfrm>
          <a:prstGeom prst="ellipse">
            <a:avLst/>
          </a:prstGeom>
          <a:solidFill>
            <a:srgbClr val="3A414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3A4149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pic>
        <p:nvPicPr>
          <p:cNvPr id="317" name="image28.jpg" descr="TAE3.0 技术架构图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44931" y="619741"/>
            <a:ext cx="12114938" cy="851411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fill="hold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FFFFFF"/>
      </a:dk1>
      <a:lt1>
        <a:srgbClr val="C2D7ED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FZQingKeBenYueSongS-R-GB"/>
        <a:ea typeface="FZQingKeBenYueSongS-R-GB"/>
        <a:cs typeface="FZQingKeBenYueSongS-R-GB"/>
      </a:majorFont>
      <a:minorFont>
        <a:latin typeface="FZQingKeBenYueSongS-R-GB"/>
        <a:ea typeface="FZQingKeBenYueSongS-R-GB"/>
        <a:cs typeface="FZQingKeBenYueSongS-R-GB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C2D7ED"/>
            </a:solidFill>
            <a:effectLst/>
            <a:uFillTx/>
            <a:latin typeface="+mn-lt"/>
            <a:ea typeface="+mn-ea"/>
            <a:cs typeface="+mn-cs"/>
            <a:sym typeface="FZQingKeBenYueSongS-R-GB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FZQingKeBenYueSongS-R-GB"/>
        <a:ea typeface="FZQingKeBenYueSongS-R-GB"/>
        <a:cs typeface="FZQingKeBenYueSongS-R-GB"/>
      </a:majorFont>
      <a:minorFont>
        <a:latin typeface="FZQingKeBenYueSongS-R-GB"/>
        <a:ea typeface="FZQingKeBenYueSongS-R-GB"/>
        <a:cs typeface="FZQingKeBenYueSongS-R-GB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C2D7ED"/>
            </a:solidFill>
            <a:effectLst/>
            <a:uFillTx/>
            <a:latin typeface="+mn-lt"/>
            <a:ea typeface="+mn-ea"/>
            <a:cs typeface="+mn-cs"/>
            <a:sym typeface="FZQingKeBenYueSongS-R-GB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224</TotalTime>
  <Words>703</Words>
  <Application>Microsoft Macintosh PowerPoint</Application>
  <PresentationFormat>自定义</PresentationFormat>
  <Paragraphs>280</Paragraphs>
  <Slides>27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33" baseType="lpstr">
      <vt:lpstr>Calibri</vt:lpstr>
      <vt:lpstr>Calibri Light</vt:lpstr>
      <vt:lpstr>FZQingKeBenYueSongS-R-GB</vt:lpstr>
      <vt:lpstr>Helvetica Light</vt:lpstr>
      <vt:lpstr>Helvetica Neue</vt:lpstr>
      <vt:lpstr>White</vt:lpstr>
      <vt:lpstr>聚石塔 海量容器运维平台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15.0022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聚石塔 海量容器运维平台</dc:title>
  <cp:lastModifiedBy>administrator</cp:lastModifiedBy>
  <cp:revision>25</cp:revision>
  <dcterms:modified xsi:type="dcterms:W3CDTF">2016-06-02T03:02:59Z</dcterms:modified>
</cp:coreProperties>
</file>